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bril Fatface" charset="1" panose="02000503000000020003"/>
      <p:regular r:id="rId11"/>
    </p:embeddedFont>
    <p:embeddedFont>
      <p:font typeface="Abril Fatface Italics" charset="1" panose="02000503000000020003"/>
      <p:regular r:id="rId12"/>
    </p:embeddedFont>
    <p:embeddedFont>
      <p:font typeface="Open Sans Extra Bold" charset="1" panose="020B0906030804020204"/>
      <p:regular r:id="rId13"/>
    </p:embeddedFont>
    <p:embeddedFont>
      <p:font typeface="Open Sans Extra Bold Italics" charset="1" panose="020B0906030804020204"/>
      <p:regular r:id="rId14"/>
    </p:embeddedFont>
    <p:embeddedFont>
      <p:font typeface="Nehama" charset="1" panose="00000400000000000000"/>
      <p:regular r:id="rId15"/>
    </p:embeddedFont>
    <p:embeddedFont>
      <p:font typeface="Secular One" charset="1" panose="00000500000000000000"/>
      <p:regular r:id="rId16"/>
    </p:embeddedFont>
    <p:embeddedFont>
      <p:font typeface="Trashim CLM" charset="1" panose="02000803000000000000"/>
      <p:regular r:id="rId17"/>
    </p:embeddedFont>
    <p:embeddedFont>
      <p:font typeface="Pfennig" charset="1" panose="02000603000000000000"/>
      <p:regular r:id="rId18"/>
    </p:embeddedFont>
    <p:embeddedFont>
      <p:font typeface="Pfennig Bold" charset="1" panose="02000803000000000000"/>
      <p:regular r:id="rId19"/>
    </p:embeddedFont>
    <p:embeddedFont>
      <p:font typeface="Pfennig Italics" charset="1" panose="02000603000000000000"/>
      <p:regular r:id="rId20"/>
    </p:embeddedFont>
    <p:embeddedFont>
      <p:font typeface="Pfennig Bold Italics" charset="1" panose="02000803000000000000"/>
      <p:regular r:id="rId21"/>
    </p:embeddedFont>
    <p:embeddedFont>
      <p:font typeface="MigdalHaemeq" charset="1" panose="02000603000000000000"/>
      <p:regular r:id="rId22"/>
    </p:embeddedFont>
    <p:embeddedFont>
      <p:font typeface="Marykate" charset="1" panose="00000000000000000000"/>
      <p:regular r:id="rId23"/>
    </p:embeddedFont>
    <p:embeddedFont>
      <p:font typeface="Aderet MF" charset="1" panose="01000503000000020003"/>
      <p:regular r:id="rId24"/>
    </p:embeddedFont>
    <p:embeddedFont>
      <p:font typeface="Achshelo" charset="1" panose="01000503000000020003"/>
      <p:regular r:id="rId25"/>
    </p:embeddedFont>
    <p:embeddedFont>
      <p:font typeface="Afarsek" charset="1" panose="01000503000000020003"/>
      <p:regular r:id="rId26"/>
    </p:embeddedFont>
    <p:embeddedFont>
      <p:font typeface="Afarsek Bold" charset="1" panose="01000503000000020003"/>
      <p:regular r:id="rId27"/>
    </p:embeddedFont>
    <p:embeddedFont>
      <p:font typeface="Afarsek Light" charset="1" panose="01000503000000020003"/>
      <p:regular r:id="rId28"/>
    </p:embeddedFont>
    <p:embeddedFont>
      <p:font typeface="Quicksand" charset="1" panose="00000500000000000000"/>
      <p:regular r:id="rId29"/>
    </p:embeddedFont>
    <p:embeddedFont>
      <p:font typeface="Quicksand Bold" charset="1" panose="00000800000000000000"/>
      <p:regular r:id="rId30"/>
    </p:embeddedFont>
    <p:embeddedFont>
      <p:font typeface="Quicksand Light" charset="1" panose="00000400000000000000"/>
      <p:regular r:id="rId31"/>
    </p:embeddedFont>
    <p:embeddedFont>
      <p:font typeface="Quicksand Medium" charset="1" panose="00000600000000000000"/>
      <p:regular r:id="rId32"/>
    </p:embeddedFont>
    <p:embeddedFont>
      <p:font typeface="Paytone One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54" Target="slides/slide21.xml" Type="http://schemas.openxmlformats.org/officeDocument/2006/relationships/slide"/><Relationship Id="rId55" Target="slides/slide22.xml" Type="http://schemas.openxmlformats.org/officeDocument/2006/relationships/slide"/><Relationship Id="rId56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8.png" Type="http://schemas.openxmlformats.org/officeDocument/2006/relationships/image"/><Relationship Id="rId13" Target="../media/image69.svg" Type="http://schemas.openxmlformats.org/officeDocument/2006/relationships/image"/><Relationship Id="rId14" Target="../media/image70.png" Type="http://schemas.openxmlformats.org/officeDocument/2006/relationships/image"/><Relationship Id="rId15" Target="../media/image71.svg" Type="http://schemas.openxmlformats.org/officeDocument/2006/relationships/image"/><Relationship Id="rId16" Target="../media/image73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8.png" Type="http://schemas.openxmlformats.org/officeDocument/2006/relationships/image"/><Relationship Id="rId13" Target="../media/image69.svg" Type="http://schemas.openxmlformats.org/officeDocument/2006/relationships/image"/><Relationship Id="rId14" Target="../media/image70.png" Type="http://schemas.openxmlformats.org/officeDocument/2006/relationships/image"/><Relationship Id="rId15" Target="../media/image71.svg" Type="http://schemas.openxmlformats.org/officeDocument/2006/relationships/image"/><Relationship Id="rId16" Target="../media/image74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8.png" Type="http://schemas.openxmlformats.org/officeDocument/2006/relationships/image"/><Relationship Id="rId13" Target="../media/image69.svg" Type="http://schemas.openxmlformats.org/officeDocument/2006/relationships/image"/><Relationship Id="rId14" Target="../media/image70.png" Type="http://schemas.openxmlformats.org/officeDocument/2006/relationships/image"/><Relationship Id="rId15" Target="../media/image71.svg" Type="http://schemas.openxmlformats.org/officeDocument/2006/relationships/image"/><Relationship Id="rId16" Target="../media/image75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76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77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78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79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80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81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82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8.png" Type="http://schemas.openxmlformats.org/officeDocument/2006/relationships/image"/><Relationship Id="rId13" Target="../media/image69.svg" Type="http://schemas.openxmlformats.org/officeDocument/2006/relationships/image"/><Relationship Id="rId14" Target="../media/image70.png" Type="http://schemas.openxmlformats.org/officeDocument/2006/relationships/image"/><Relationship Id="rId15" Target="../media/image71.svg" Type="http://schemas.openxmlformats.org/officeDocument/2006/relationships/image"/><Relationship Id="rId16" Target="../media/image83.jpeg" Type="http://schemas.openxmlformats.org/officeDocument/2006/relationships/image"/><Relationship Id="rId17" Target="../media/VAF-HP_sN1s.mp4" Type="http://schemas.openxmlformats.org/officeDocument/2006/relationships/video"/><Relationship Id="rId18" Target="../media/VAF-HP_sN1s.mp4" Type="http://schemas.microsoft.com/office/2007/relationships/media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svg" Type="http://schemas.openxmlformats.org/officeDocument/2006/relationships/image"/><Relationship Id="rId12" Target="../media/image98.png" Type="http://schemas.openxmlformats.org/officeDocument/2006/relationships/image"/><Relationship Id="rId13" Target="../media/image99.svg" Type="http://schemas.openxmlformats.org/officeDocument/2006/relationships/image"/><Relationship Id="rId14" Target="../media/image100.png" Type="http://schemas.openxmlformats.org/officeDocument/2006/relationships/image"/><Relationship Id="rId15" Target="../media/image101.svg" Type="http://schemas.openxmlformats.org/officeDocument/2006/relationships/image"/><Relationship Id="rId2" Target="../media/image88.png" Type="http://schemas.openxmlformats.org/officeDocument/2006/relationships/image"/><Relationship Id="rId3" Target="../media/image89.sv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svg" Type="http://schemas.openxmlformats.org/officeDocument/2006/relationships/image"/><Relationship Id="rId11" Target="../media/image111.png" Type="http://schemas.openxmlformats.org/officeDocument/2006/relationships/image"/><Relationship Id="rId2" Target="../media/image102.png" Type="http://schemas.openxmlformats.org/officeDocument/2006/relationships/image"/><Relationship Id="rId3" Target="../media/image103.svg" Type="http://schemas.openxmlformats.org/officeDocument/2006/relationships/image"/><Relationship Id="rId4" Target="../media/image104.png" Type="http://schemas.openxmlformats.org/officeDocument/2006/relationships/image"/><Relationship Id="rId5" Target="../media/image105.svg" Type="http://schemas.openxmlformats.org/officeDocument/2006/relationships/image"/><Relationship Id="rId6" Target="../media/image106.png" Type="http://schemas.openxmlformats.org/officeDocument/2006/relationships/image"/><Relationship Id="rId7" Target="../media/image107.sv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8.png" Type="http://schemas.openxmlformats.org/officeDocument/2006/relationships/image"/><Relationship Id="rId13" Target="../media/image69.svg" Type="http://schemas.openxmlformats.org/officeDocument/2006/relationships/image"/><Relationship Id="rId14" Target="../media/image70.png" Type="http://schemas.openxmlformats.org/officeDocument/2006/relationships/image"/><Relationship Id="rId15" Target="../media/image71.svg" Type="http://schemas.openxmlformats.org/officeDocument/2006/relationships/image"/><Relationship Id="rId16" Target="../media/image72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0789" y="0"/>
            <a:ext cx="4701724" cy="2222633"/>
          </a:xfrm>
          <a:custGeom>
            <a:avLst/>
            <a:gdLst/>
            <a:ahLst/>
            <a:cxnLst/>
            <a:rect r="r" b="b" t="t" l="l"/>
            <a:pathLst>
              <a:path h="2222633" w="4701724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28470" y="5036740"/>
            <a:ext cx="8431059" cy="950410"/>
          </a:xfrm>
          <a:custGeom>
            <a:avLst/>
            <a:gdLst/>
            <a:ahLst/>
            <a:cxnLst/>
            <a:rect r="r" b="b" t="t" l="l"/>
            <a:pathLst>
              <a:path h="950410" w="8431059">
                <a:moveTo>
                  <a:pt x="0" y="0"/>
                </a:moveTo>
                <a:lnTo>
                  <a:pt x="8431060" y="0"/>
                </a:lnTo>
                <a:lnTo>
                  <a:pt x="8431060" y="950410"/>
                </a:lnTo>
                <a:lnTo>
                  <a:pt x="0" y="9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54514" y="6912424"/>
            <a:ext cx="3978971" cy="1273271"/>
          </a:xfrm>
          <a:custGeom>
            <a:avLst/>
            <a:gdLst/>
            <a:ahLst/>
            <a:cxnLst/>
            <a:rect r="r" b="b" t="t" l="l"/>
            <a:pathLst>
              <a:path h="1273271" w="3978971">
                <a:moveTo>
                  <a:pt x="0" y="0"/>
                </a:moveTo>
                <a:lnTo>
                  <a:pt x="3978972" y="0"/>
                </a:lnTo>
                <a:lnTo>
                  <a:pt x="3978972" y="1273271"/>
                </a:lnTo>
                <a:lnTo>
                  <a:pt x="0" y="1273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23086">
            <a:off x="166746" y="-4626437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24406" y="7950069"/>
            <a:ext cx="5614490" cy="4130953"/>
          </a:xfrm>
          <a:custGeom>
            <a:avLst/>
            <a:gdLst/>
            <a:ahLst/>
            <a:cxnLst/>
            <a:rect r="r" b="b" t="t" l="l"/>
            <a:pathLst>
              <a:path h="4130953" w="5614490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897882">
            <a:off x="15681947" y="7636750"/>
            <a:ext cx="3154705" cy="2291105"/>
          </a:xfrm>
          <a:custGeom>
            <a:avLst/>
            <a:gdLst/>
            <a:ahLst/>
            <a:cxnLst/>
            <a:rect r="r" b="b" t="t" l="l"/>
            <a:pathLst>
              <a:path h="2291105" w="31547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89017" y="6978775"/>
            <a:ext cx="5181796" cy="5106425"/>
          </a:xfrm>
          <a:custGeom>
            <a:avLst/>
            <a:gdLst/>
            <a:ahLst/>
            <a:cxnLst/>
            <a:rect r="r" b="b" t="t" l="l"/>
            <a:pathLst>
              <a:path h="5106425" w="5181796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423086">
            <a:off x="-24920" y="-4936755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56970" y="2787599"/>
            <a:ext cx="100033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together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57137" y="5039007"/>
            <a:ext cx="7373727" cy="76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Achshelo"/>
                <a:cs typeface="Achshelo"/>
              </a:rPr>
              <a:t>אפליקציה התומכת בעסקים קטנים!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86276" y="7878010"/>
            <a:ext cx="4701724" cy="2222633"/>
          </a:xfrm>
          <a:custGeom>
            <a:avLst/>
            <a:gdLst/>
            <a:ahLst/>
            <a:cxnLst/>
            <a:rect r="r" b="b" t="t" l="l"/>
            <a:pathLst>
              <a:path h="2222633" w="4701724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00" y="0"/>
            <a:ext cx="7315200" cy="2524461"/>
          </a:xfrm>
          <a:custGeom>
            <a:avLst/>
            <a:gdLst/>
            <a:ahLst/>
            <a:cxnLst/>
            <a:rect r="r" b="b" t="t" l="l"/>
            <a:pathLst>
              <a:path h="2524461" w="7315200">
                <a:moveTo>
                  <a:pt x="0" y="0"/>
                </a:moveTo>
                <a:lnTo>
                  <a:pt x="7315200" y="0"/>
                </a:lnTo>
                <a:lnTo>
                  <a:pt x="7315200" y="2524461"/>
                </a:lnTo>
                <a:lnTo>
                  <a:pt x="0" y="25244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9651" y="411372"/>
            <a:ext cx="17428699" cy="9323938"/>
          </a:xfrm>
          <a:custGeom>
            <a:avLst/>
            <a:gdLst/>
            <a:ahLst/>
            <a:cxnLst/>
            <a:rect r="r" b="b" t="t" l="l"/>
            <a:pathLst>
              <a:path h="9323938" w="17428699">
                <a:moveTo>
                  <a:pt x="0" y="0"/>
                </a:moveTo>
                <a:lnTo>
                  <a:pt x="17428698" y="0"/>
                </a:lnTo>
                <a:lnTo>
                  <a:pt x="17428698" y="9323938"/>
                </a:lnTo>
                <a:lnTo>
                  <a:pt x="0" y="93239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70624" y="3882512"/>
            <a:ext cx="190470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רשומות של ההזמנות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5404" y="2395219"/>
            <a:ext cx="1650802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latin typeface="Trocchi"/>
              </a:rPr>
              <a:t>collection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של מוצרי ההזמנה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66294" y="8201025"/>
            <a:ext cx="114597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פרטי הלקוח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6771" y="-57150"/>
            <a:ext cx="1103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AD5545"/>
                </a:solidFill>
                <a:latin typeface="Abril Fatface"/>
              </a:rPr>
              <a:t>Seller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86276" y="7878010"/>
            <a:ext cx="4701724" cy="2222633"/>
          </a:xfrm>
          <a:custGeom>
            <a:avLst/>
            <a:gdLst/>
            <a:ahLst/>
            <a:cxnLst/>
            <a:rect r="r" b="b" t="t" l="l"/>
            <a:pathLst>
              <a:path h="2222633" w="4701724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00" y="0"/>
            <a:ext cx="7315200" cy="2524461"/>
          </a:xfrm>
          <a:custGeom>
            <a:avLst/>
            <a:gdLst/>
            <a:ahLst/>
            <a:cxnLst/>
            <a:rect r="r" b="b" t="t" l="l"/>
            <a:pathLst>
              <a:path h="2524461" w="7315200">
                <a:moveTo>
                  <a:pt x="0" y="0"/>
                </a:moveTo>
                <a:lnTo>
                  <a:pt x="7315200" y="0"/>
                </a:lnTo>
                <a:lnTo>
                  <a:pt x="7315200" y="2524461"/>
                </a:lnTo>
                <a:lnTo>
                  <a:pt x="0" y="25244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8509" y="472440"/>
            <a:ext cx="17670982" cy="9376727"/>
          </a:xfrm>
          <a:custGeom>
            <a:avLst/>
            <a:gdLst/>
            <a:ahLst/>
            <a:cxnLst/>
            <a:rect r="r" b="b" t="t" l="l"/>
            <a:pathLst>
              <a:path h="9376727" w="17670982">
                <a:moveTo>
                  <a:pt x="0" y="0"/>
                </a:moveTo>
                <a:lnTo>
                  <a:pt x="17670982" y="0"/>
                </a:lnTo>
                <a:lnTo>
                  <a:pt x="17670982" y="9376727"/>
                </a:lnTo>
                <a:lnTo>
                  <a:pt x="0" y="937672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33090" y="5455712"/>
            <a:ext cx="192256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רשומות של הלקוחות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73409" y="2395219"/>
            <a:ext cx="2134791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latin typeface="Trocchi"/>
              </a:rPr>
              <a:t>collection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של ההזמנות של הלרוח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1276" y="6499109"/>
            <a:ext cx="114597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פרטי הלקוח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0211" y="-57150"/>
            <a:ext cx="1056977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AD5545"/>
                </a:solidFill>
                <a:latin typeface="Abril Fatface"/>
              </a:rPr>
              <a:t>client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4502" y="4421157"/>
            <a:ext cx="208463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latin typeface="Trocchi"/>
              </a:rPr>
              <a:t>collections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של הלקוחות והמוכרים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86276" y="7878010"/>
            <a:ext cx="4701724" cy="2222633"/>
          </a:xfrm>
          <a:custGeom>
            <a:avLst/>
            <a:gdLst/>
            <a:ahLst/>
            <a:cxnLst/>
            <a:rect r="r" b="b" t="t" l="l"/>
            <a:pathLst>
              <a:path h="2222633" w="4701724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00" y="0"/>
            <a:ext cx="7315200" cy="2524461"/>
          </a:xfrm>
          <a:custGeom>
            <a:avLst/>
            <a:gdLst/>
            <a:ahLst/>
            <a:cxnLst/>
            <a:rect r="r" b="b" t="t" l="l"/>
            <a:pathLst>
              <a:path h="2524461" w="7315200">
                <a:moveTo>
                  <a:pt x="0" y="0"/>
                </a:moveTo>
                <a:lnTo>
                  <a:pt x="7315200" y="0"/>
                </a:lnTo>
                <a:lnTo>
                  <a:pt x="7315200" y="2524461"/>
                </a:lnTo>
                <a:lnTo>
                  <a:pt x="0" y="25244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0037" y="559591"/>
            <a:ext cx="17731159" cy="9541052"/>
          </a:xfrm>
          <a:custGeom>
            <a:avLst/>
            <a:gdLst/>
            <a:ahLst/>
            <a:cxnLst/>
            <a:rect r="r" b="b" t="t" l="l"/>
            <a:pathLst>
              <a:path h="9541052" w="17731159">
                <a:moveTo>
                  <a:pt x="0" y="0"/>
                </a:moveTo>
                <a:lnTo>
                  <a:pt x="17731160" y="0"/>
                </a:lnTo>
                <a:lnTo>
                  <a:pt x="17731160" y="9541052"/>
                </a:lnTo>
                <a:lnTo>
                  <a:pt x="0" y="9541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99227" y="7014610"/>
            <a:ext cx="190470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רשומות של ההזמנות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09971" y="2395219"/>
            <a:ext cx="166166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latin typeface="Trocchi"/>
              </a:rPr>
              <a:t>collection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של פריטי ההזמנה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36362" y="7580830"/>
            <a:ext cx="112811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פרטי הזמנה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0211" y="-57150"/>
            <a:ext cx="1056977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AD5545"/>
                </a:solidFill>
                <a:latin typeface="Abril Fatface"/>
              </a:rPr>
              <a:t>client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8191" y="2887980"/>
            <a:ext cx="1180505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latin typeface="Trocchi"/>
              </a:rPr>
              <a:t>collection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של ההזמנות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648552" y="-5252"/>
            <a:ext cx="10292252" cy="102922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6"/>
              <a:stretch>
                <a:fillRect l="0" t="-547" r="0" b="-54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-5400000">
            <a:off x="-1889920" y="3675272"/>
            <a:ext cx="6257569" cy="214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6250">
                <a:solidFill>
                  <a:srgbClr val="000000"/>
                </a:solidFill>
                <a:latin typeface="Abril Fatface"/>
              </a:rPr>
              <a:t>Use case diagram</a:t>
            </a:r>
          </a:p>
          <a:p>
            <a:pPr algn="ctr">
              <a:lnSpc>
                <a:spcPts val="875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66852" y="-5252"/>
            <a:ext cx="8454699" cy="10292252"/>
          </a:xfrm>
          <a:custGeom>
            <a:avLst/>
            <a:gdLst/>
            <a:ahLst/>
            <a:cxnLst/>
            <a:rect r="r" b="b" t="t" l="l"/>
            <a:pathLst>
              <a:path h="10292252" w="8454699">
                <a:moveTo>
                  <a:pt x="0" y="0"/>
                </a:moveTo>
                <a:lnTo>
                  <a:pt x="8454699" y="0"/>
                </a:lnTo>
                <a:lnTo>
                  <a:pt x="8454699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1889920" y="3675272"/>
            <a:ext cx="6257569" cy="214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6250">
                <a:solidFill>
                  <a:srgbClr val="000000"/>
                </a:solidFill>
                <a:latin typeface="Abril Fatface"/>
              </a:rPr>
              <a:t>Class diagram</a:t>
            </a:r>
          </a:p>
          <a:p>
            <a:pPr algn="ctr">
              <a:lnSpc>
                <a:spcPts val="875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58782" y="272874"/>
            <a:ext cx="13437591" cy="9741253"/>
          </a:xfrm>
          <a:custGeom>
            <a:avLst/>
            <a:gdLst/>
            <a:ahLst/>
            <a:cxnLst/>
            <a:rect r="r" b="b" t="t" l="l"/>
            <a:pathLst>
              <a:path h="9741253" w="13437591">
                <a:moveTo>
                  <a:pt x="0" y="0"/>
                </a:moveTo>
                <a:lnTo>
                  <a:pt x="13437591" y="0"/>
                </a:lnTo>
                <a:lnTo>
                  <a:pt x="13437591" y="9741252"/>
                </a:lnTo>
                <a:lnTo>
                  <a:pt x="0" y="97412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2456250" y="4205124"/>
            <a:ext cx="6294048" cy="105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6250">
                <a:solidFill>
                  <a:srgbClr val="000000"/>
                </a:solidFill>
                <a:latin typeface="Abril Fatface"/>
              </a:rPr>
              <a:t>Object diagram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09570" y="133272"/>
            <a:ext cx="12468860" cy="10011615"/>
          </a:xfrm>
          <a:custGeom>
            <a:avLst/>
            <a:gdLst/>
            <a:ahLst/>
            <a:cxnLst/>
            <a:rect r="r" b="b" t="t" l="l"/>
            <a:pathLst>
              <a:path h="10011615" w="12468860">
                <a:moveTo>
                  <a:pt x="0" y="0"/>
                </a:moveTo>
                <a:lnTo>
                  <a:pt x="12468860" y="0"/>
                </a:lnTo>
                <a:lnTo>
                  <a:pt x="12468860" y="10011614"/>
                </a:lnTo>
                <a:lnTo>
                  <a:pt x="0" y="100116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1908159" y="3657033"/>
            <a:ext cx="6294048" cy="214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6250">
                <a:solidFill>
                  <a:srgbClr val="000000"/>
                </a:solidFill>
                <a:latin typeface="Abril Fatface"/>
              </a:rPr>
              <a:t>Activity diagram</a:t>
            </a:r>
          </a:p>
          <a:p>
            <a:pPr algn="ctr">
              <a:lnSpc>
                <a:spcPts val="875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18668" y="97432"/>
            <a:ext cx="12151066" cy="10092136"/>
          </a:xfrm>
          <a:custGeom>
            <a:avLst/>
            <a:gdLst/>
            <a:ahLst/>
            <a:cxnLst/>
            <a:rect r="r" b="b" t="t" l="l"/>
            <a:pathLst>
              <a:path h="10092136" w="12151066">
                <a:moveTo>
                  <a:pt x="0" y="0"/>
                </a:moveTo>
                <a:lnTo>
                  <a:pt x="12151067" y="0"/>
                </a:lnTo>
                <a:lnTo>
                  <a:pt x="12151067" y="10092136"/>
                </a:lnTo>
                <a:lnTo>
                  <a:pt x="0" y="100921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2737120" y="4208362"/>
            <a:ext cx="7951969" cy="214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6250">
                <a:solidFill>
                  <a:srgbClr val="000000"/>
                </a:solidFill>
                <a:latin typeface="Abril Fatface"/>
              </a:rPr>
              <a:t>Sequence diagram</a:t>
            </a:r>
          </a:p>
          <a:p>
            <a:pPr algn="ctr">
              <a:lnSpc>
                <a:spcPts val="875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68453" y="2025103"/>
            <a:ext cx="14893994" cy="6508589"/>
          </a:xfrm>
          <a:custGeom>
            <a:avLst/>
            <a:gdLst/>
            <a:ahLst/>
            <a:cxnLst/>
            <a:rect r="r" b="b" t="t" l="l"/>
            <a:pathLst>
              <a:path h="6508589" w="14893994">
                <a:moveTo>
                  <a:pt x="0" y="0"/>
                </a:moveTo>
                <a:lnTo>
                  <a:pt x="14893994" y="0"/>
                </a:lnTo>
                <a:lnTo>
                  <a:pt x="14893994" y="6508589"/>
                </a:lnTo>
                <a:lnTo>
                  <a:pt x="0" y="65085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3251470" y="4722712"/>
            <a:ext cx="8980669" cy="214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6250">
                <a:solidFill>
                  <a:srgbClr val="000000"/>
                </a:solidFill>
                <a:latin typeface="Abril Fatface"/>
              </a:rPr>
              <a:t>State machine diagram</a:t>
            </a:r>
          </a:p>
          <a:p>
            <a:pPr algn="ctr">
              <a:lnSpc>
                <a:spcPts val="875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09852" y="133272"/>
            <a:ext cx="7193900" cy="9860840"/>
          </a:xfrm>
          <a:custGeom>
            <a:avLst/>
            <a:gdLst/>
            <a:ahLst/>
            <a:cxnLst/>
            <a:rect r="r" b="b" t="t" l="l"/>
            <a:pathLst>
              <a:path h="9860840" w="7193900">
                <a:moveTo>
                  <a:pt x="0" y="0"/>
                </a:moveTo>
                <a:lnTo>
                  <a:pt x="7193900" y="0"/>
                </a:lnTo>
                <a:lnTo>
                  <a:pt x="7193900" y="9860840"/>
                </a:lnTo>
                <a:lnTo>
                  <a:pt x="0" y="98608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3251470" y="4722712"/>
            <a:ext cx="8980669" cy="214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6250">
                <a:solidFill>
                  <a:srgbClr val="000000"/>
                </a:solidFill>
                <a:latin typeface="Abril Fatface"/>
              </a:rPr>
              <a:t>ERD</a:t>
            </a:r>
          </a:p>
          <a:p>
            <a:pPr algn="ctr">
              <a:lnSpc>
                <a:spcPts val="875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277" y="7086146"/>
            <a:ext cx="2447242" cy="3087118"/>
          </a:xfrm>
          <a:custGeom>
            <a:avLst/>
            <a:gdLst/>
            <a:ahLst/>
            <a:cxnLst/>
            <a:rect r="r" b="b" t="t" l="l"/>
            <a:pathLst>
              <a:path h="3087118" w="2447242">
                <a:moveTo>
                  <a:pt x="0" y="0"/>
                </a:moveTo>
                <a:lnTo>
                  <a:pt x="2447243" y="0"/>
                </a:lnTo>
                <a:lnTo>
                  <a:pt x="2447243" y="3087118"/>
                </a:lnTo>
                <a:lnTo>
                  <a:pt x="0" y="308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38039" y="-102870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3562" y="666901"/>
            <a:ext cx="2084357" cy="1440101"/>
          </a:xfrm>
          <a:custGeom>
            <a:avLst/>
            <a:gdLst/>
            <a:ahLst/>
            <a:cxnLst/>
            <a:rect r="r" b="b" t="t" l="l"/>
            <a:pathLst>
              <a:path h="1440101" w="2084357">
                <a:moveTo>
                  <a:pt x="0" y="0"/>
                </a:moveTo>
                <a:lnTo>
                  <a:pt x="2084356" y="0"/>
                </a:lnTo>
                <a:lnTo>
                  <a:pt x="2084356" y="1440101"/>
                </a:lnTo>
                <a:lnTo>
                  <a:pt x="0" y="1440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0180" y="0"/>
            <a:ext cx="3184700" cy="1476543"/>
          </a:xfrm>
          <a:custGeom>
            <a:avLst/>
            <a:gdLst/>
            <a:ahLst/>
            <a:cxnLst/>
            <a:rect r="r" b="b" t="t" l="l"/>
            <a:pathLst>
              <a:path h="1476543" w="3184700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80842" y="1305093"/>
            <a:ext cx="71989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D5545"/>
                </a:solidFill>
                <a:latin typeface="Paytone One"/>
              </a:rPr>
              <a:t>Our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97849" y="3966138"/>
            <a:ext cx="8364939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Quicksand Medium"/>
                <a:cs typeface="Quicksand Medium"/>
              </a:rPr>
              <a:t>רננה תורג’מן 322998287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Quicksand Medium"/>
                <a:cs typeface="Quicksand Medium"/>
              </a:rPr>
              <a:t>אופיר שטרית 324249150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Quicksand Medium"/>
                <a:cs typeface="Quicksand Medium"/>
              </a:rPr>
              <a:t>ערגה בר אילן  207829813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Quicksand Medium"/>
                <a:cs typeface="Quicksand Medium"/>
              </a:rPr>
              <a:t>323861021 תמר בר אילן </a:t>
            </a:r>
          </a:p>
          <a:p>
            <a:pPr algn="ctr"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86276" y="7878010"/>
            <a:ext cx="4701724" cy="2222633"/>
          </a:xfrm>
          <a:custGeom>
            <a:avLst/>
            <a:gdLst/>
            <a:ahLst/>
            <a:cxnLst/>
            <a:rect r="r" b="b" t="t" l="l"/>
            <a:pathLst>
              <a:path h="2222633" w="4701724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00" y="0"/>
            <a:ext cx="7315200" cy="2524461"/>
          </a:xfrm>
          <a:custGeom>
            <a:avLst/>
            <a:gdLst/>
            <a:ahLst/>
            <a:cxnLst/>
            <a:rect r="r" b="b" t="t" l="l"/>
            <a:pathLst>
              <a:path h="2524461" w="7315200">
                <a:moveTo>
                  <a:pt x="0" y="0"/>
                </a:moveTo>
                <a:lnTo>
                  <a:pt x="7315200" y="0"/>
                </a:lnTo>
                <a:lnTo>
                  <a:pt x="7315200" y="2524461"/>
                </a:lnTo>
                <a:lnTo>
                  <a:pt x="0" y="25244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6"/>
          <a:srcRect l="37120" t="0" r="37120" b="0"/>
          <a:stretch>
            <a:fillRect/>
          </a:stretch>
        </p:blipFill>
        <p:spPr>
          <a:xfrm flipH="false" flipV="false" rot="0">
            <a:off x="6476673" y="0"/>
            <a:ext cx="4710925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247526" y="3175668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865098"/>
            <a:ext cx="7768467" cy="5593296"/>
          </a:xfrm>
          <a:custGeom>
            <a:avLst/>
            <a:gdLst/>
            <a:ahLst/>
            <a:cxnLst/>
            <a:rect r="r" b="b" t="t" l="l"/>
            <a:pathLst>
              <a:path h="5593296" w="7768467">
                <a:moveTo>
                  <a:pt x="0" y="0"/>
                </a:moveTo>
                <a:lnTo>
                  <a:pt x="7768467" y="0"/>
                </a:lnTo>
                <a:lnTo>
                  <a:pt x="7768467" y="5593296"/>
                </a:lnTo>
                <a:lnTo>
                  <a:pt x="0" y="5593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90833" y="2865098"/>
            <a:ext cx="7768467" cy="5593296"/>
          </a:xfrm>
          <a:custGeom>
            <a:avLst/>
            <a:gdLst/>
            <a:ahLst/>
            <a:cxnLst/>
            <a:rect r="r" b="b" t="t" l="l"/>
            <a:pathLst>
              <a:path h="5593296" w="7768467">
                <a:moveTo>
                  <a:pt x="0" y="0"/>
                </a:moveTo>
                <a:lnTo>
                  <a:pt x="7768467" y="0"/>
                </a:lnTo>
                <a:lnTo>
                  <a:pt x="7768467" y="5593296"/>
                </a:lnTo>
                <a:lnTo>
                  <a:pt x="0" y="5593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12933" y="957583"/>
            <a:ext cx="7774729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cs typeface="Trashim CLM"/>
              </a:rPr>
              <a:t>פערים בתכנון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5980" y="2953204"/>
            <a:ext cx="2113907" cy="54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000000"/>
                </a:solidFill>
                <a:latin typeface="Paytone One Bold"/>
                <a:cs typeface="Paytone One Bold"/>
              </a:rPr>
              <a:t> בפועל: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8113" y="2953204"/>
            <a:ext cx="2113907" cy="54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000000"/>
                </a:solidFill>
                <a:latin typeface="Paytone One Bold"/>
                <a:cs typeface="Paytone One Bold"/>
              </a:rPr>
              <a:t> במקור: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8801" y="4199763"/>
            <a:ext cx="6788265" cy="325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Quicksand Bold"/>
                <a:cs typeface="Quicksand Bold"/>
              </a:rPr>
              <a:t>תוך כדי העבודה על הפרויקט הבנו שיש צורך רחב יותר בממשק כזה, והפכנו את הרעיון שיכליל את הרעיון המקורי ויעזור לעסקים קטנים.</a:t>
            </a:r>
          </a:p>
          <a:p>
            <a:pPr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Quicksand Bold"/>
                <a:cs typeface="Quicksand Bold"/>
              </a:rPr>
              <a:t>החלטנו להוריד את פרופיל הרכז ולבצע תיווך ישיר בין מוכר ללקוח.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80934" y="4199763"/>
            <a:ext cx="6788265" cy="271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Quicksand Bold"/>
                <a:cs typeface="Quicksand Bold"/>
              </a:rPr>
              <a:t>התכנון המקורי שלנו היה לייעד את האפליקציה לחקלאים וללקוחות ובכך לעזור בתקופה זו לחקלאים מהדרום.</a:t>
            </a:r>
          </a:p>
          <a:p>
            <a:pPr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Quicksand Bold"/>
                <a:cs typeface="Quicksand Bold"/>
              </a:rPr>
              <a:t>הרעיון היה לייצור משתמש נוסף של רכז שמקשר בין החקלאים והלקוחות.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3508" y="2986456"/>
            <a:ext cx="19110882" cy="12543688"/>
          </a:xfrm>
          <a:custGeom>
            <a:avLst/>
            <a:gdLst/>
            <a:ahLst/>
            <a:cxnLst/>
            <a:rect r="r" b="b" t="t" l="l"/>
            <a:pathLst>
              <a:path h="12543688" w="19110882">
                <a:moveTo>
                  <a:pt x="0" y="0"/>
                </a:moveTo>
                <a:lnTo>
                  <a:pt x="19110882" y="0"/>
                </a:lnTo>
                <a:lnTo>
                  <a:pt x="19110882" y="12543688"/>
                </a:lnTo>
                <a:lnTo>
                  <a:pt x="0" y="12543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2622" y="2741669"/>
            <a:ext cx="6718623" cy="4114800"/>
          </a:xfrm>
          <a:custGeom>
            <a:avLst/>
            <a:gdLst/>
            <a:ahLst/>
            <a:cxnLst/>
            <a:rect r="r" b="b" t="t" l="l"/>
            <a:pathLst>
              <a:path h="4114800" w="6718623">
                <a:moveTo>
                  <a:pt x="0" y="0"/>
                </a:moveTo>
                <a:lnTo>
                  <a:pt x="6718622" y="0"/>
                </a:lnTo>
                <a:lnTo>
                  <a:pt x="67186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5578" y="2401725"/>
            <a:ext cx="2263211" cy="2741775"/>
          </a:xfrm>
          <a:custGeom>
            <a:avLst/>
            <a:gdLst/>
            <a:ahLst/>
            <a:cxnLst/>
            <a:rect r="r" b="b" t="t" l="l"/>
            <a:pathLst>
              <a:path h="2741775" w="2263211">
                <a:moveTo>
                  <a:pt x="0" y="0"/>
                </a:moveTo>
                <a:lnTo>
                  <a:pt x="2263211" y="0"/>
                </a:lnTo>
                <a:lnTo>
                  <a:pt x="2263211" y="2741775"/>
                </a:lnTo>
                <a:lnTo>
                  <a:pt x="0" y="2741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72473" y="5143500"/>
            <a:ext cx="1864579" cy="2589694"/>
          </a:xfrm>
          <a:custGeom>
            <a:avLst/>
            <a:gdLst/>
            <a:ahLst/>
            <a:cxnLst/>
            <a:rect r="r" b="b" t="t" l="l"/>
            <a:pathLst>
              <a:path h="2589694" w="1864579">
                <a:moveTo>
                  <a:pt x="0" y="0"/>
                </a:moveTo>
                <a:lnTo>
                  <a:pt x="1864580" y="0"/>
                </a:lnTo>
                <a:lnTo>
                  <a:pt x="1864580" y="2589694"/>
                </a:lnTo>
                <a:lnTo>
                  <a:pt x="0" y="2589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04763" y="6856469"/>
            <a:ext cx="7990040" cy="7200900"/>
          </a:xfrm>
          <a:custGeom>
            <a:avLst/>
            <a:gdLst/>
            <a:ahLst/>
            <a:cxnLst/>
            <a:rect r="r" b="b" t="t" l="l"/>
            <a:pathLst>
              <a:path h="7200900" w="7990040">
                <a:moveTo>
                  <a:pt x="0" y="0"/>
                </a:moveTo>
                <a:lnTo>
                  <a:pt x="7990040" y="0"/>
                </a:lnTo>
                <a:lnTo>
                  <a:pt x="799004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32578" y="-888991"/>
            <a:ext cx="7315200" cy="2469762"/>
          </a:xfrm>
          <a:custGeom>
            <a:avLst/>
            <a:gdLst/>
            <a:ahLst/>
            <a:cxnLst/>
            <a:rect r="r" b="b" t="t" l="l"/>
            <a:pathLst>
              <a:path h="2469762" w="7315200">
                <a:moveTo>
                  <a:pt x="0" y="0"/>
                </a:moveTo>
                <a:lnTo>
                  <a:pt x="7315200" y="0"/>
                </a:lnTo>
                <a:lnTo>
                  <a:pt x="7315200" y="2469762"/>
                </a:lnTo>
                <a:lnTo>
                  <a:pt x="0" y="24697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6028" y="345890"/>
            <a:ext cx="2687386" cy="2335582"/>
          </a:xfrm>
          <a:custGeom>
            <a:avLst/>
            <a:gdLst/>
            <a:ahLst/>
            <a:cxnLst/>
            <a:rect r="r" b="b" t="t" l="l"/>
            <a:pathLst>
              <a:path h="2335582" w="2687386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15527" y="3896437"/>
            <a:ext cx="4256947" cy="192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9"/>
              </a:lnSpc>
            </a:pPr>
            <a:r>
              <a:rPr lang="en-US" sz="7303">
                <a:solidFill>
                  <a:srgbClr val="000000"/>
                </a:solidFill>
                <a:latin typeface="Paytone One Bold"/>
              </a:rPr>
              <a:t>Question Time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6319" y="0"/>
            <a:ext cx="10602160" cy="10602160"/>
          </a:xfrm>
          <a:custGeom>
            <a:avLst/>
            <a:gdLst/>
            <a:ahLst/>
            <a:cxnLst/>
            <a:rect r="r" b="b" t="t" l="l"/>
            <a:pathLst>
              <a:path h="10602160" w="10602160">
                <a:moveTo>
                  <a:pt x="0" y="0"/>
                </a:moveTo>
                <a:lnTo>
                  <a:pt x="10602159" y="0"/>
                </a:lnTo>
                <a:lnTo>
                  <a:pt x="10602159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3400454"/>
            <a:ext cx="7315200" cy="2739875"/>
          </a:xfrm>
          <a:custGeom>
            <a:avLst/>
            <a:gdLst/>
            <a:ahLst/>
            <a:cxnLst/>
            <a:rect r="r" b="b" t="t" l="l"/>
            <a:pathLst>
              <a:path h="2739875" w="7315200">
                <a:moveTo>
                  <a:pt x="0" y="0"/>
                </a:moveTo>
                <a:lnTo>
                  <a:pt x="7315200" y="0"/>
                </a:lnTo>
                <a:lnTo>
                  <a:pt x="7315200" y="2739875"/>
                </a:lnTo>
                <a:lnTo>
                  <a:pt x="0" y="2739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75691">
            <a:off x="12020804" y="4829449"/>
            <a:ext cx="1932233" cy="1939285"/>
          </a:xfrm>
          <a:custGeom>
            <a:avLst/>
            <a:gdLst/>
            <a:ahLst/>
            <a:cxnLst/>
            <a:rect r="r" b="b" t="t" l="l"/>
            <a:pathLst>
              <a:path h="1939285" w="1932233">
                <a:moveTo>
                  <a:pt x="0" y="0"/>
                </a:moveTo>
                <a:lnTo>
                  <a:pt x="1932233" y="0"/>
                </a:lnTo>
                <a:lnTo>
                  <a:pt x="1932233" y="1939285"/>
                </a:lnTo>
                <a:lnTo>
                  <a:pt x="0" y="193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6596" y="0"/>
            <a:ext cx="782104" cy="3400454"/>
          </a:xfrm>
          <a:custGeom>
            <a:avLst/>
            <a:gdLst/>
            <a:ahLst/>
            <a:cxnLst/>
            <a:rect r="r" b="b" t="t" l="l"/>
            <a:pathLst>
              <a:path h="3400454" w="782104">
                <a:moveTo>
                  <a:pt x="0" y="0"/>
                </a:moveTo>
                <a:lnTo>
                  <a:pt x="782104" y="0"/>
                </a:lnTo>
                <a:lnTo>
                  <a:pt x="782104" y="3400454"/>
                </a:lnTo>
                <a:lnTo>
                  <a:pt x="0" y="3400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85840" y="0"/>
            <a:ext cx="10602160" cy="10602160"/>
          </a:xfrm>
          <a:custGeom>
            <a:avLst/>
            <a:gdLst/>
            <a:ahLst/>
            <a:cxnLst/>
            <a:rect r="r" b="b" t="t" l="l"/>
            <a:pathLst>
              <a:path h="10602160" w="10602160">
                <a:moveTo>
                  <a:pt x="0" y="0"/>
                </a:moveTo>
                <a:lnTo>
                  <a:pt x="10602160" y="0"/>
                </a:lnTo>
                <a:lnTo>
                  <a:pt x="10602160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0666" y="7574008"/>
            <a:ext cx="2658732" cy="2712992"/>
          </a:xfrm>
          <a:custGeom>
            <a:avLst/>
            <a:gdLst/>
            <a:ahLst/>
            <a:cxnLst/>
            <a:rect r="r" b="b" t="t" l="l"/>
            <a:pathLst>
              <a:path h="2712992" w="2658732">
                <a:moveTo>
                  <a:pt x="0" y="0"/>
                </a:moveTo>
                <a:lnTo>
                  <a:pt x="2658732" y="0"/>
                </a:lnTo>
                <a:lnTo>
                  <a:pt x="2658732" y="2712992"/>
                </a:lnTo>
                <a:lnTo>
                  <a:pt x="0" y="2712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416962" y="-714612"/>
            <a:ext cx="3684676" cy="3486625"/>
          </a:xfrm>
          <a:custGeom>
            <a:avLst/>
            <a:gdLst/>
            <a:ahLst/>
            <a:cxnLst/>
            <a:rect r="r" b="b" t="t" l="l"/>
            <a:pathLst>
              <a:path h="3486625" w="3684676">
                <a:moveTo>
                  <a:pt x="3684676" y="0"/>
                </a:moveTo>
                <a:lnTo>
                  <a:pt x="0" y="0"/>
                </a:lnTo>
                <a:lnTo>
                  <a:pt x="0" y="3486624"/>
                </a:lnTo>
                <a:lnTo>
                  <a:pt x="3684676" y="3486624"/>
                </a:lnTo>
                <a:lnTo>
                  <a:pt x="3684676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95994">
            <a:off x="33885" y="5919435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0744">
            <a:off x="5074917" y="2674300"/>
            <a:ext cx="4095111" cy="6389919"/>
          </a:xfrm>
          <a:custGeom>
            <a:avLst/>
            <a:gdLst/>
            <a:ahLst/>
            <a:cxnLst/>
            <a:rect r="r" b="b" t="t" l="l"/>
            <a:pathLst>
              <a:path h="6389919" w="4095111">
                <a:moveTo>
                  <a:pt x="0" y="0"/>
                </a:moveTo>
                <a:lnTo>
                  <a:pt x="4095112" y="0"/>
                </a:lnTo>
                <a:lnTo>
                  <a:pt x="4095112" y="6389919"/>
                </a:lnTo>
                <a:lnTo>
                  <a:pt x="0" y="638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783">
            <a:off x="13190034" y="6818132"/>
            <a:ext cx="4008106" cy="2535127"/>
          </a:xfrm>
          <a:custGeom>
            <a:avLst/>
            <a:gdLst/>
            <a:ahLst/>
            <a:cxnLst/>
            <a:rect r="r" b="b" t="t" l="l"/>
            <a:pathLst>
              <a:path h="2535127" w="4008106">
                <a:moveTo>
                  <a:pt x="0" y="0"/>
                </a:moveTo>
                <a:lnTo>
                  <a:pt x="4008106" y="0"/>
                </a:lnTo>
                <a:lnTo>
                  <a:pt x="4008106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23631" y="492247"/>
            <a:ext cx="1270914" cy="1629377"/>
          </a:xfrm>
          <a:custGeom>
            <a:avLst/>
            <a:gdLst/>
            <a:ahLst/>
            <a:cxnLst/>
            <a:rect r="r" b="b" t="t" l="l"/>
            <a:pathLst>
              <a:path h="1629377" w="1270914">
                <a:moveTo>
                  <a:pt x="0" y="0"/>
                </a:moveTo>
                <a:lnTo>
                  <a:pt x="1270914" y="0"/>
                </a:lnTo>
                <a:lnTo>
                  <a:pt x="1270914" y="1629377"/>
                </a:lnTo>
                <a:lnTo>
                  <a:pt x="0" y="1629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272">
            <a:off x="7139270" y="8313822"/>
            <a:ext cx="1270914" cy="1629377"/>
          </a:xfrm>
          <a:custGeom>
            <a:avLst/>
            <a:gdLst/>
            <a:ahLst/>
            <a:cxnLst/>
            <a:rect r="r" b="b" t="t" l="l"/>
            <a:pathLst>
              <a:path h="1629377" w="1270914">
                <a:moveTo>
                  <a:pt x="0" y="0"/>
                </a:moveTo>
                <a:lnTo>
                  <a:pt x="1270914" y="0"/>
                </a:lnTo>
                <a:lnTo>
                  <a:pt x="1270914" y="1629377"/>
                </a:lnTo>
                <a:lnTo>
                  <a:pt x="0" y="1629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154628">
            <a:off x="-4046782" y="1318641"/>
            <a:ext cx="6105988" cy="2231461"/>
          </a:xfrm>
          <a:custGeom>
            <a:avLst/>
            <a:gdLst/>
            <a:ahLst/>
            <a:cxnLst/>
            <a:rect r="r" b="b" t="t" l="l"/>
            <a:pathLst>
              <a:path h="2231461" w="6105988">
                <a:moveTo>
                  <a:pt x="6105988" y="0"/>
                </a:moveTo>
                <a:lnTo>
                  <a:pt x="0" y="0"/>
                </a:lnTo>
                <a:lnTo>
                  <a:pt x="0" y="2231461"/>
                </a:lnTo>
                <a:lnTo>
                  <a:pt x="6105988" y="2231461"/>
                </a:lnTo>
                <a:lnTo>
                  <a:pt x="610598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32617">
            <a:off x="5099573" y="4494083"/>
            <a:ext cx="4045801" cy="2385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העלאת מוצרים חדשים,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הצגת החנות,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הוספת מוצרים לסל,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שיקוף ההזמנות של הלקוחות,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תהליך ביצוע הזמנה,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cs typeface="Pfennig"/>
              </a:rPr>
              <a:t>העלאת תמונה למוצרים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10744">
            <a:off x="9488014" y="2644435"/>
            <a:ext cx="4095111" cy="6389919"/>
          </a:xfrm>
          <a:custGeom>
            <a:avLst/>
            <a:gdLst/>
            <a:ahLst/>
            <a:cxnLst/>
            <a:rect r="r" b="b" t="t" l="l"/>
            <a:pathLst>
              <a:path h="6389919" w="4095111">
                <a:moveTo>
                  <a:pt x="0" y="0"/>
                </a:moveTo>
                <a:lnTo>
                  <a:pt x="4095112" y="0"/>
                </a:lnTo>
                <a:lnTo>
                  <a:pt x="4095112" y="6389919"/>
                </a:lnTo>
                <a:lnTo>
                  <a:pt x="0" y="638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0744">
            <a:off x="13643963" y="2498663"/>
            <a:ext cx="4095111" cy="6389919"/>
          </a:xfrm>
          <a:custGeom>
            <a:avLst/>
            <a:gdLst/>
            <a:ahLst/>
            <a:cxnLst/>
            <a:rect r="r" b="b" t="t" l="l"/>
            <a:pathLst>
              <a:path h="6389919" w="4095111">
                <a:moveTo>
                  <a:pt x="0" y="0"/>
                </a:moveTo>
                <a:lnTo>
                  <a:pt x="4095111" y="0"/>
                </a:lnTo>
                <a:lnTo>
                  <a:pt x="4095111" y="6389919"/>
                </a:lnTo>
                <a:lnTo>
                  <a:pt x="0" y="638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10744">
            <a:off x="663265" y="2348687"/>
            <a:ext cx="4095111" cy="6389919"/>
          </a:xfrm>
          <a:custGeom>
            <a:avLst/>
            <a:gdLst/>
            <a:ahLst/>
            <a:cxnLst/>
            <a:rect r="r" b="b" t="t" l="l"/>
            <a:pathLst>
              <a:path h="6389919" w="4095111">
                <a:moveTo>
                  <a:pt x="0" y="0"/>
                </a:moveTo>
                <a:lnTo>
                  <a:pt x="4095111" y="0"/>
                </a:lnTo>
                <a:lnTo>
                  <a:pt x="4095111" y="6389919"/>
                </a:lnTo>
                <a:lnTo>
                  <a:pt x="0" y="638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783">
            <a:off x="13687466" y="7034341"/>
            <a:ext cx="4008106" cy="2535127"/>
          </a:xfrm>
          <a:custGeom>
            <a:avLst/>
            <a:gdLst/>
            <a:ahLst/>
            <a:cxnLst/>
            <a:rect r="r" b="b" t="t" l="l"/>
            <a:pathLst>
              <a:path h="2535127" w="4008106">
                <a:moveTo>
                  <a:pt x="0" y="0"/>
                </a:moveTo>
                <a:lnTo>
                  <a:pt x="4008105" y="0"/>
                </a:lnTo>
                <a:lnTo>
                  <a:pt x="4008105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79235" y="663045"/>
            <a:ext cx="5487591" cy="106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9"/>
              </a:lnSpc>
            </a:pPr>
            <a:r>
              <a:rPr lang="en-US" sz="5849">
                <a:solidFill>
                  <a:srgbClr val="000000"/>
                </a:solidFill>
                <a:cs typeface="MigdalHaemeq"/>
              </a:rPr>
              <a:t>חלוקת תפקידים</a:t>
            </a:r>
          </a:p>
        </p:txBody>
      </p:sp>
      <p:sp>
        <p:nvSpPr>
          <p:cNvPr name="TextBox 14" id="14"/>
          <p:cNvSpPr txBox="true"/>
          <p:nvPr/>
        </p:nvSpPr>
        <p:spPr>
          <a:xfrm rot="-26897">
            <a:off x="13173787" y="3096693"/>
            <a:ext cx="4903487" cy="78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cs typeface="Aderet MF"/>
              </a:rPr>
              <a:t>תמר</a:t>
            </a:r>
          </a:p>
        </p:txBody>
      </p:sp>
      <p:sp>
        <p:nvSpPr>
          <p:cNvPr name="TextBox 15" id="15"/>
          <p:cNvSpPr txBox="true"/>
          <p:nvPr/>
        </p:nvSpPr>
        <p:spPr>
          <a:xfrm rot="-26897">
            <a:off x="9071411" y="3233790"/>
            <a:ext cx="4903487" cy="78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cs typeface="Aderet MF"/>
              </a:rPr>
              <a:t>ערגה</a:t>
            </a:r>
          </a:p>
        </p:txBody>
      </p:sp>
      <p:sp>
        <p:nvSpPr>
          <p:cNvPr name="TextBox 16" id="16"/>
          <p:cNvSpPr txBox="true"/>
          <p:nvPr/>
        </p:nvSpPr>
        <p:spPr>
          <a:xfrm rot="-26897">
            <a:off x="4672174" y="3290025"/>
            <a:ext cx="4903487" cy="78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cs typeface="Aderet MF"/>
              </a:rPr>
              <a:t>אופיר</a:t>
            </a:r>
          </a:p>
        </p:txBody>
      </p:sp>
      <p:sp>
        <p:nvSpPr>
          <p:cNvPr name="TextBox 17" id="17"/>
          <p:cNvSpPr txBox="true"/>
          <p:nvPr/>
        </p:nvSpPr>
        <p:spPr>
          <a:xfrm rot="-26897">
            <a:off x="259077" y="2936208"/>
            <a:ext cx="4903487" cy="78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cs typeface="Aderet MF"/>
              </a:rPr>
              <a:t>רננה</a:t>
            </a:r>
          </a:p>
        </p:txBody>
      </p:sp>
      <p:sp>
        <p:nvSpPr>
          <p:cNvPr name="TextBox 18" id="18"/>
          <p:cNvSpPr txBox="true"/>
          <p:nvPr/>
        </p:nvSpPr>
        <p:spPr>
          <a:xfrm rot="-32617">
            <a:off x="695166" y="4009563"/>
            <a:ext cx="4045801" cy="278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העלאת מוצרים חדשים,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עריכת מוצרים,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הוספת מוצרים לסל,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שיקוף הזמנות של לקוחות,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תהליך ביצוע הזמנה,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פיצ’ר סטטוס הזמנה,</a:t>
            </a:r>
          </a:p>
          <a:p>
            <a:pPr algn="ctr">
              <a:lnSpc>
                <a:spcPts val="31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-32617">
            <a:off x="9543925" y="4494092"/>
            <a:ext cx="4045801" cy="198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הרשמה והתחברות,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הצגת החנות,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סל קניות,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היסטורית הזמנות,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cs typeface="Pfennig"/>
              </a:rPr>
              <a:t>פרטי הזמנה</a:t>
            </a:r>
          </a:p>
        </p:txBody>
      </p:sp>
      <p:sp>
        <p:nvSpPr>
          <p:cNvPr name="TextBox 20" id="20"/>
          <p:cNvSpPr txBox="true"/>
          <p:nvPr/>
        </p:nvSpPr>
        <p:spPr>
          <a:xfrm rot="-32617">
            <a:off x="13694206" y="4227007"/>
            <a:ext cx="4045801" cy="198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סל קניות,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היסטורית הזמנות,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פרופיל,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latin typeface="Pfennig"/>
                <a:cs typeface="Pfennig"/>
              </a:rPr>
              <a:t>פרטי הזמנה,</a:t>
            </a:r>
          </a:p>
          <a:p>
            <a:pPr algn="ctr">
              <a:lnSpc>
                <a:spcPts val="3180"/>
              </a:lnSpc>
            </a:pPr>
            <a:r>
              <a:rPr lang="en-US" sz="2427">
                <a:solidFill>
                  <a:srgbClr val="000000"/>
                </a:solidFill>
                <a:cs typeface="Pfennig"/>
              </a:rPr>
              <a:t>העלאת תמונה למוצרים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3855" y="-2556703"/>
            <a:ext cx="19461855" cy="7890897"/>
          </a:xfrm>
          <a:custGeom>
            <a:avLst/>
            <a:gdLst/>
            <a:ahLst/>
            <a:cxnLst/>
            <a:rect r="r" b="b" t="t" l="l"/>
            <a:pathLst>
              <a:path h="7890897" w="19461855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6029" y="3195120"/>
            <a:ext cx="12440720" cy="5750092"/>
          </a:xfrm>
          <a:custGeom>
            <a:avLst/>
            <a:gdLst/>
            <a:ahLst/>
            <a:cxnLst/>
            <a:rect r="r" b="b" t="t" l="l"/>
            <a:pathLst>
              <a:path h="5750092" w="12440720">
                <a:moveTo>
                  <a:pt x="0" y="0"/>
                </a:moveTo>
                <a:lnTo>
                  <a:pt x="12440721" y="0"/>
                </a:lnTo>
                <a:lnTo>
                  <a:pt x="12440721" y="5750092"/>
                </a:lnTo>
                <a:lnTo>
                  <a:pt x="0" y="575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95736" y="3820447"/>
            <a:ext cx="1395461" cy="139546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5730" t="0" r="-15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990775" y="1217295"/>
            <a:ext cx="830644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Project Goals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75732" y="3684346"/>
            <a:ext cx="10182061" cy="182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  <a:cs typeface="Quicksand Bold"/>
              </a:rPr>
              <a:t>מטרת הפרויקט שלנו הוא לחבר בין עסקים קטנים ובעלי מקצוע שונים עם לקוחות פוטנציאליים. כמו AliExpress ישראלית התומכת בייצור כחול לבן. המטרה לספק ממשק נח למוכר וללקוח , ליצור חווית קניה ותמיכה בעסקים ישראלים.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3150" y="6868468"/>
            <a:ext cx="10182061" cy="136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  <a:cs typeface="Quicksand Bold"/>
              </a:rPr>
              <a:t>הרעיון לאפליקציה הגיע מההכרות שלנו עם עסקים שונים שהארגון שלהם פועל ללא מקום מסודר שמארגן להם את כל הדברים.</a:t>
            </a:r>
          </a:p>
          <a:p>
            <a:pPr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  <a:cs typeface="Quicksand Bold"/>
              </a:rPr>
              <a:t>וממקום שלנו כלקוחות הרגשנו את החוסר בדבר.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95736" y="6925618"/>
            <a:ext cx="1395461" cy="13954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5730" t="0" r="-1573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01538" y="1569645"/>
            <a:ext cx="7864519" cy="73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5"/>
              </a:lnSpc>
            </a:pPr>
            <a:r>
              <a:rPr lang="en-US" sz="5100" spc="214">
                <a:solidFill>
                  <a:srgbClr val="000000"/>
                </a:solidFill>
                <a:latin typeface="Trashim CLM"/>
                <a:cs typeface="Trashim CLM"/>
              </a:rPr>
              <a:t>דרישות מרכזיות- מוכר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295294" y="5334444"/>
            <a:ext cx="3713137" cy="4248440"/>
          </a:xfrm>
          <a:custGeom>
            <a:avLst/>
            <a:gdLst/>
            <a:ahLst/>
            <a:cxnLst/>
            <a:rect r="r" b="b" t="t" l="l"/>
            <a:pathLst>
              <a:path h="4248440" w="3713137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984554" y="4997318"/>
            <a:ext cx="2763006" cy="1389808"/>
            <a:chOff x="0" y="0"/>
            <a:chExt cx="795631" cy="4002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5631" cy="400207"/>
            </a:xfrm>
            <a:custGeom>
              <a:avLst/>
              <a:gdLst/>
              <a:ahLst/>
              <a:cxnLst/>
              <a:rect r="r" b="b" t="t" l="l"/>
              <a:pathLst>
                <a:path h="400207" w="795631">
                  <a:moveTo>
                    <a:pt x="100872" y="0"/>
                  </a:moveTo>
                  <a:lnTo>
                    <a:pt x="694759" y="0"/>
                  </a:lnTo>
                  <a:cubicBezTo>
                    <a:pt x="750469" y="0"/>
                    <a:pt x="795631" y="45162"/>
                    <a:pt x="795631" y="100872"/>
                  </a:cubicBezTo>
                  <a:lnTo>
                    <a:pt x="795631" y="299335"/>
                  </a:lnTo>
                  <a:cubicBezTo>
                    <a:pt x="795631" y="326088"/>
                    <a:pt x="785004" y="351745"/>
                    <a:pt x="766087" y="370662"/>
                  </a:cubicBezTo>
                  <a:cubicBezTo>
                    <a:pt x="747169" y="389580"/>
                    <a:pt x="721512" y="400207"/>
                    <a:pt x="694759" y="400207"/>
                  </a:cubicBezTo>
                  <a:lnTo>
                    <a:pt x="100872" y="400207"/>
                  </a:lnTo>
                  <a:cubicBezTo>
                    <a:pt x="74119" y="400207"/>
                    <a:pt x="48462" y="389580"/>
                    <a:pt x="29545" y="370662"/>
                  </a:cubicBezTo>
                  <a:cubicBezTo>
                    <a:pt x="10628" y="351745"/>
                    <a:pt x="0" y="326088"/>
                    <a:pt x="0" y="299335"/>
                  </a:cubicBezTo>
                  <a:lnTo>
                    <a:pt x="0" y="100872"/>
                  </a:lnTo>
                  <a:cubicBezTo>
                    <a:pt x="0" y="74119"/>
                    <a:pt x="10628" y="48462"/>
                    <a:pt x="29545" y="29545"/>
                  </a:cubicBezTo>
                  <a:cubicBezTo>
                    <a:pt x="48462" y="10628"/>
                    <a:pt x="74119" y="0"/>
                    <a:pt x="100872" y="0"/>
                  </a:cubicBezTo>
                  <a:close/>
                </a:path>
              </a:pathLst>
            </a:custGeom>
            <a:solidFill>
              <a:srgbClr val="C3714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795631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146395" y="5261078"/>
            <a:ext cx="2601165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3300" spc="138">
                <a:solidFill>
                  <a:srgbClr val="000000"/>
                </a:solidFill>
                <a:cs typeface="Achshelo"/>
              </a:rPr>
              <a:t>הרשמה והתחברות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591211">
            <a:off x="14926533" y="7283001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8" y="0"/>
                </a:lnTo>
                <a:lnTo>
                  <a:pt x="1345938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501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307384" y="7324158"/>
            <a:ext cx="3055365" cy="1389808"/>
            <a:chOff x="0" y="0"/>
            <a:chExt cx="879818" cy="4002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9818" cy="400207"/>
            </a:xfrm>
            <a:custGeom>
              <a:avLst/>
              <a:gdLst/>
              <a:ahLst/>
              <a:cxnLst/>
              <a:rect r="r" b="b" t="t" l="l"/>
              <a:pathLst>
                <a:path h="400207" w="879818">
                  <a:moveTo>
                    <a:pt x="91220" y="0"/>
                  </a:moveTo>
                  <a:lnTo>
                    <a:pt x="788599" y="0"/>
                  </a:lnTo>
                  <a:cubicBezTo>
                    <a:pt x="838978" y="0"/>
                    <a:pt x="879818" y="40840"/>
                    <a:pt x="879818" y="91220"/>
                  </a:cubicBezTo>
                  <a:lnTo>
                    <a:pt x="879818" y="308988"/>
                  </a:lnTo>
                  <a:cubicBezTo>
                    <a:pt x="879818" y="359367"/>
                    <a:pt x="838978" y="400207"/>
                    <a:pt x="788599" y="400207"/>
                  </a:cubicBezTo>
                  <a:lnTo>
                    <a:pt x="91220" y="400207"/>
                  </a:lnTo>
                  <a:cubicBezTo>
                    <a:pt x="67027" y="400207"/>
                    <a:pt x="43825" y="390597"/>
                    <a:pt x="26718" y="373490"/>
                  </a:cubicBezTo>
                  <a:cubicBezTo>
                    <a:pt x="9611" y="356383"/>
                    <a:pt x="0" y="333180"/>
                    <a:pt x="0" y="308988"/>
                  </a:cubicBezTo>
                  <a:lnTo>
                    <a:pt x="0" y="91220"/>
                  </a:lnTo>
                  <a:cubicBezTo>
                    <a:pt x="0" y="40840"/>
                    <a:pt x="40840" y="0"/>
                    <a:pt x="91220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879818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274412" y="7797130"/>
            <a:ext cx="3088337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3300" spc="138">
                <a:solidFill>
                  <a:srgbClr val="000000"/>
                </a:solidFill>
                <a:cs typeface="Achshelo"/>
              </a:rPr>
              <a:t>פורפיל מוכר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555791" y="2965719"/>
            <a:ext cx="2926328" cy="1389808"/>
            <a:chOff x="0" y="0"/>
            <a:chExt cx="842661" cy="400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2661" cy="400207"/>
            </a:xfrm>
            <a:custGeom>
              <a:avLst/>
              <a:gdLst/>
              <a:ahLst/>
              <a:cxnLst/>
              <a:rect r="r" b="b" t="t" l="l"/>
              <a:pathLst>
                <a:path h="400207" w="842661">
                  <a:moveTo>
                    <a:pt x="95242" y="0"/>
                  </a:moveTo>
                  <a:lnTo>
                    <a:pt x="747419" y="0"/>
                  </a:lnTo>
                  <a:cubicBezTo>
                    <a:pt x="800020" y="0"/>
                    <a:pt x="842661" y="42641"/>
                    <a:pt x="842661" y="95242"/>
                  </a:cubicBezTo>
                  <a:lnTo>
                    <a:pt x="842661" y="304965"/>
                  </a:lnTo>
                  <a:cubicBezTo>
                    <a:pt x="842661" y="330225"/>
                    <a:pt x="832627" y="354450"/>
                    <a:pt x="814765" y="372311"/>
                  </a:cubicBezTo>
                  <a:cubicBezTo>
                    <a:pt x="796904" y="390173"/>
                    <a:pt x="772679" y="400207"/>
                    <a:pt x="747419" y="400207"/>
                  </a:cubicBezTo>
                  <a:lnTo>
                    <a:pt x="95242" y="400207"/>
                  </a:lnTo>
                  <a:cubicBezTo>
                    <a:pt x="69982" y="400207"/>
                    <a:pt x="45757" y="390173"/>
                    <a:pt x="27896" y="372311"/>
                  </a:cubicBezTo>
                  <a:cubicBezTo>
                    <a:pt x="10034" y="354450"/>
                    <a:pt x="0" y="330225"/>
                    <a:pt x="0" y="304965"/>
                  </a:cubicBezTo>
                  <a:lnTo>
                    <a:pt x="0" y="95242"/>
                  </a:lnTo>
                  <a:cubicBezTo>
                    <a:pt x="0" y="69982"/>
                    <a:pt x="10034" y="45757"/>
                    <a:pt x="27896" y="27896"/>
                  </a:cubicBezTo>
                  <a:cubicBezTo>
                    <a:pt x="45757" y="10034"/>
                    <a:pt x="69982" y="0"/>
                    <a:pt x="95242" y="0"/>
                  </a:cubicBez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842661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730387" y="3372353"/>
            <a:ext cx="2508333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3300" spc="138">
                <a:solidFill>
                  <a:srgbClr val="000000"/>
                </a:solidFill>
                <a:cs typeface="Achshelo"/>
              </a:rPr>
              <a:t>העלאת מוצרים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821399" y="3000300"/>
            <a:ext cx="2876106" cy="1389808"/>
            <a:chOff x="0" y="0"/>
            <a:chExt cx="828199" cy="4002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8199" cy="400207"/>
            </a:xfrm>
            <a:custGeom>
              <a:avLst/>
              <a:gdLst/>
              <a:ahLst/>
              <a:cxnLst/>
              <a:rect r="r" b="b" t="t" l="l"/>
              <a:pathLst>
                <a:path h="400207" w="828199">
                  <a:moveTo>
                    <a:pt x="96905" y="0"/>
                  </a:moveTo>
                  <a:lnTo>
                    <a:pt x="731294" y="0"/>
                  </a:lnTo>
                  <a:cubicBezTo>
                    <a:pt x="784813" y="0"/>
                    <a:pt x="828199" y="43386"/>
                    <a:pt x="828199" y="96905"/>
                  </a:cubicBezTo>
                  <a:lnTo>
                    <a:pt x="828199" y="303302"/>
                  </a:lnTo>
                  <a:cubicBezTo>
                    <a:pt x="828199" y="329003"/>
                    <a:pt x="817990" y="353651"/>
                    <a:pt x="799816" y="371824"/>
                  </a:cubicBezTo>
                  <a:cubicBezTo>
                    <a:pt x="781643" y="389998"/>
                    <a:pt x="756995" y="400207"/>
                    <a:pt x="731294" y="400207"/>
                  </a:cubicBezTo>
                  <a:lnTo>
                    <a:pt x="96905" y="400207"/>
                  </a:lnTo>
                  <a:cubicBezTo>
                    <a:pt x="71204" y="400207"/>
                    <a:pt x="46556" y="389998"/>
                    <a:pt x="28383" y="371824"/>
                  </a:cubicBezTo>
                  <a:cubicBezTo>
                    <a:pt x="10210" y="353651"/>
                    <a:pt x="0" y="329003"/>
                    <a:pt x="0" y="303302"/>
                  </a:cubicBezTo>
                  <a:lnTo>
                    <a:pt x="0" y="96905"/>
                  </a:lnTo>
                  <a:cubicBezTo>
                    <a:pt x="0" y="71204"/>
                    <a:pt x="10210" y="46556"/>
                    <a:pt x="28383" y="28383"/>
                  </a:cubicBezTo>
                  <a:cubicBezTo>
                    <a:pt x="46556" y="10210"/>
                    <a:pt x="71204" y="0"/>
                    <a:pt x="96905" y="0"/>
                  </a:cubicBezTo>
                  <a:close/>
                </a:path>
              </a:pathLst>
            </a:custGeom>
            <a:solidFill>
              <a:srgbClr val="CA735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828199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885180" y="3277396"/>
            <a:ext cx="2683054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3300" spc="138">
                <a:solidFill>
                  <a:srgbClr val="000000"/>
                </a:solidFill>
                <a:cs typeface="Achshelo"/>
              </a:rPr>
              <a:t>שיקוף הזמנות  של הלקוחות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574857" y="5045236"/>
            <a:ext cx="2854492" cy="1389808"/>
            <a:chOff x="0" y="0"/>
            <a:chExt cx="821975" cy="4002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1975" cy="400207"/>
            </a:xfrm>
            <a:custGeom>
              <a:avLst/>
              <a:gdLst/>
              <a:ahLst/>
              <a:cxnLst/>
              <a:rect r="r" b="b" t="t" l="l"/>
              <a:pathLst>
                <a:path h="400207" w="821975">
                  <a:moveTo>
                    <a:pt x="97639" y="0"/>
                  </a:moveTo>
                  <a:lnTo>
                    <a:pt x="724336" y="0"/>
                  </a:lnTo>
                  <a:cubicBezTo>
                    <a:pt x="750232" y="0"/>
                    <a:pt x="775067" y="10287"/>
                    <a:pt x="793377" y="28598"/>
                  </a:cubicBezTo>
                  <a:cubicBezTo>
                    <a:pt x="811688" y="46909"/>
                    <a:pt x="821975" y="71743"/>
                    <a:pt x="821975" y="97639"/>
                  </a:cubicBezTo>
                  <a:lnTo>
                    <a:pt x="821975" y="302568"/>
                  </a:lnTo>
                  <a:cubicBezTo>
                    <a:pt x="821975" y="356493"/>
                    <a:pt x="778261" y="400207"/>
                    <a:pt x="724336" y="400207"/>
                  </a:cubicBezTo>
                  <a:lnTo>
                    <a:pt x="97639" y="400207"/>
                  </a:lnTo>
                  <a:cubicBezTo>
                    <a:pt x="43714" y="400207"/>
                    <a:pt x="0" y="356493"/>
                    <a:pt x="0" y="302568"/>
                  </a:cubicBezTo>
                  <a:lnTo>
                    <a:pt x="0" y="97639"/>
                  </a:lnTo>
                  <a:cubicBezTo>
                    <a:pt x="0" y="43714"/>
                    <a:pt x="43714" y="0"/>
                    <a:pt x="97639" y="0"/>
                  </a:cubicBez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28575"/>
              <a:ext cx="821975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617031" y="5480153"/>
            <a:ext cx="2770143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3300" spc="138">
                <a:solidFill>
                  <a:srgbClr val="000000"/>
                </a:solidFill>
                <a:cs typeface="Achshelo"/>
              </a:rPr>
              <a:t>עריכת מוצרים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023947" y="7341494"/>
            <a:ext cx="2799569" cy="1389808"/>
            <a:chOff x="0" y="0"/>
            <a:chExt cx="806160" cy="40020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06160" cy="400207"/>
            </a:xfrm>
            <a:custGeom>
              <a:avLst/>
              <a:gdLst/>
              <a:ahLst/>
              <a:cxnLst/>
              <a:rect r="r" b="b" t="t" l="l"/>
              <a:pathLst>
                <a:path h="400207" w="806160">
                  <a:moveTo>
                    <a:pt x="99554" y="0"/>
                  </a:moveTo>
                  <a:lnTo>
                    <a:pt x="706605" y="0"/>
                  </a:lnTo>
                  <a:cubicBezTo>
                    <a:pt x="733009" y="0"/>
                    <a:pt x="758331" y="10489"/>
                    <a:pt x="777001" y="29159"/>
                  </a:cubicBezTo>
                  <a:cubicBezTo>
                    <a:pt x="795671" y="47829"/>
                    <a:pt x="806160" y="73151"/>
                    <a:pt x="806160" y="99554"/>
                  </a:cubicBezTo>
                  <a:lnTo>
                    <a:pt x="806160" y="300653"/>
                  </a:lnTo>
                  <a:cubicBezTo>
                    <a:pt x="806160" y="355635"/>
                    <a:pt x="761588" y="400207"/>
                    <a:pt x="706605" y="400207"/>
                  </a:cubicBezTo>
                  <a:lnTo>
                    <a:pt x="99554" y="400207"/>
                  </a:lnTo>
                  <a:cubicBezTo>
                    <a:pt x="73151" y="400207"/>
                    <a:pt x="47829" y="389718"/>
                    <a:pt x="29159" y="371048"/>
                  </a:cubicBezTo>
                  <a:cubicBezTo>
                    <a:pt x="10489" y="352378"/>
                    <a:pt x="0" y="327056"/>
                    <a:pt x="0" y="300653"/>
                  </a:cubicBezTo>
                  <a:lnTo>
                    <a:pt x="0" y="99554"/>
                  </a:lnTo>
                  <a:cubicBezTo>
                    <a:pt x="0" y="44572"/>
                    <a:pt x="44572" y="0"/>
                    <a:pt x="99554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28575"/>
              <a:ext cx="806160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140009" y="7819659"/>
            <a:ext cx="2567445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3300" spc="138">
                <a:solidFill>
                  <a:srgbClr val="000000"/>
                </a:solidFill>
                <a:cs typeface="Achshelo"/>
              </a:rPr>
              <a:t>סטטוס הזמנה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7790319">
            <a:off x="2437143" y="4987526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9" y="0"/>
                </a:lnTo>
                <a:lnTo>
                  <a:pt x="1345939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2638600">
            <a:off x="8660159" y="479015"/>
            <a:ext cx="1206893" cy="1099370"/>
          </a:xfrm>
          <a:custGeom>
            <a:avLst/>
            <a:gdLst/>
            <a:ahLst/>
            <a:cxnLst/>
            <a:rect r="r" b="b" t="t" l="l"/>
            <a:pathLst>
              <a:path h="1099370" w="1206893">
                <a:moveTo>
                  <a:pt x="0" y="0"/>
                </a:moveTo>
                <a:lnTo>
                  <a:pt x="1206893" y="0"/>
                </a:lnTo>
                <a:lnTo>
                  <a:pt x="1206893" y="1099370"/>
                </a:lnTo>
                <a:lnTo>
                  <a:pt x="0" y="10993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7790319">
            <a:off x="3725241" y="2869765"/>
            <a:ext cx="1307544" cy="595894"/>
          </a:xfrm>
          <a:custGeom>
            <a:avLst/>
            <a:gdLst/>
            <a:ahLst/>
            <a:cxnLst/>
            <a:rect r="r" b="b" t="t" l="l"/>
            <a:pathLst>
              <a:path h="595894" w="1307544">
                <a:moveTo>
                  <a:pt x="0" y="0"/>
                </a:moveTo>
                <a:lnTo>
                  <a:pt x="1307544" y="0"/>
                </a:lnTo>
                <a:lnTo>
                  <a:pt x="1307544" y="595894"/>
                </a:lnTo>
                <a:lnTo>
                  <a:pt x="0" y="595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490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92743" y="1769670"/>
            <a:ext cx="2702709" cy="12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פונקציונאלי - מידע</a:t>
            </a:r>
          </a:p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למוכר יש אפשרות לראות את כל ההזמנות שבוצעו אליו, כולל פרטי הלקוחות, ויש לו אופציה לאשר שהתשלום בוצע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37300" y="3773175"/>
            <a:ext cx="2702709" cy="77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פונקציונאלי - מידע</a:t>
            </a:r>
          </a:p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ניתן לעדכן את פרטי המוצר. אפשר למחוק את המוצר מהלקוחות.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-2591211">
            <a:off x="14532199" y="4926595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9" y="0"/>
                </a:lnTo>
                <a:lnTo>
                  <a:pt x="1345939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2700000">
            <a:off x="13178393" y="2984796"/>
            <a:ext cx="1307544" cy="595894"/>
          </a:xfrm>
          <a:custGeom>
            <a:avLst/>
            <a:gdLst/>
            <a:ahLst/>
            <a:cxnLst/>
            <a:rect r="r" b="b" t="t" l="l"/>
            <a:pathLst>
              <a:path h="595894" w="1307544">
                <a:moveTo>
                  <a:pt x="0" y="0"/>
                </a:moveTo>
                <a:lnTo>
                  <a:pt x="1307544" y="0"/>
                </a:lnTo>
                <a:lnTo>
                  <a:pt x="1307544" y="595893"/>
                </a:lnTo>
                <a:lnTo>
                  <a:pt x="0" y="595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490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4248147" y="1620471"/>
            <a:ext cx="2702709" cy="12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פונקציונאלי- מידע</a:t>
            </a:r>
          </a:p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כאשר מוכר מכניס למאגר מוצר חדש, עליו למלא את הפרטים הבאים: שם מוצר, תמונה, תיאור, מחיר, קטגוריה ומלאי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205168" y="3995581"/>
            <a:ext cx="2702709" cy="12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פונקציונאלית- מידע</a:t>
            </a:r>
          </a:p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הרשמה: פרטיים אישיים – שם מלא, מס' טלפון ומייל. התחברות: שם משתמש וסיסמא </a:t>
            </a:r>
          </a:p>
          <a:p>
            <a:pPr algn="ctr">
              <a:lnSpc>
                <a:spcPts val="2051"/>
              </a:lnSpc>
            </a:pPr>
          </a:p>
        </p:txBody>
      </p:sp>
      <p:sp>
        <p:nvSpPr>
          <p:cNvPr name="Freeform 38" id="38"/>
          <p:cNvSpPr/>
          <p:nvPr/>
        </p:nvSpPr>
        <p:spPr>
          <a:xfrm flipH="false" flipV="false" rot="-7790319">
            <a:off x="1969717" y="7273476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9" y="0"/>
                </a:lnTo>
                <a:lnTo>
                  <a:pt x="1345939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27515" y="5872407"/>
            <a:ext cx="2702709" cy="103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פונקציונאלי- מידע</a:t>
            </a:r>
          </a:p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למוכר יש אופציה לכפתור שמסמן שהוא שלח את ההזמנה וקיבל את התשלום.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362749" y="6314455"/>
            <a:ext cx="2702709" cy="77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פונקציונאלית- מידע</a:t>
            </a:r>
          </a:p>
          <a:p>
            <a:pPr algn="ctr">
              <a:lnSpc>
                <a:spcPts val="2051"/>
              </a:lnSpc>
            </a:pPr>
            <a:r>
              <a:rPr lang="en-US" sz="1799">
                <a:solidFill>
                  <a:srgbClr val="000000"/>
                </a:solidFill>
                <a:latin typeface="Afarsek"/>
                <a:cs typeface="Afarsek"/>
              </a:rPr>
              <a:t>מוכר מעלה ומעדכן את המוצרים אותם הוא משווק, ואת מחירם, 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-2832155">
            <a:off x="9287896" y="4670333"/>
            <a:ext cx="1307544" cy="595894"/>
          </a:xfrm>
          <a:custGeom>
            <a:avLst/>
            <a:gdLst/>
            <a:ahLst/>
            <a:cxnLst/>
            <a:rect r="r" b="b" t="t" l="l"/>
            <a:pathLst>
              <a:path h="595894" w="1307544">
                <a:moveTo>
                  <a:pt x="0" y="0"/>
                </a:moveTo>
                <a:lnTo>
                  <a:pt x="1307544" y="0"/>
                </a:lnTo>
                <a:lnTo>
                  <a:pt x="1307544" y="595893"/>
                </a:lnTo>
                <a:lnTo>
                  <a:pt x="0" y="595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490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7162041">
            <a:off x="7776942" y="4688265"/>
            <a:ext cx="1307544" cy="595894"/>
          </a:xfrm>
          <a:custGeom>
            <a:avLst/>
            <a:gdLst/>
            <a:ahLst/>
            <a:cxnLst/>
            <a:rect r="r" b="b" t="t" l="l"/>
            <a:pathLst>
              <a:path h="595894" w="1307544">
                <a:moveTo>
                  <a:pt x="0" y="0"/>
                </a:moveTo>
                <a:lnTo>
                  <a:pt x="1307545" y="0"/>
                </a:lnTo>
                <a:lnTo>
                  <a:pt x="1307545" y="595894"/>
                </a:lnTo>
                <a:lnTo>
                  <a:pt x="0" y="595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490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7790319">
            <a:off x="6559798" y="5999022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8" y="0"/>
                </a:lnTo>
                <a:lnTo>
                  <a:pt x="1345938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-10511353">
            <a:off x="6199011" y="8226739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9" y="0"/>
                </a:lnTo>
                <a:lnTo>
                  <a:pt x="1345939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304285">
            <a:off x="10648609" y="8192600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9" y="0"/>
                </a:lnTo>
                <a:lnTo>
                  <a:pt x="1345939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2591211">
            <a:off x="10459148" y="6028123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8" y="0"/>
                </a:lnTo>
                <a:lnTo>
                  <a:pt x="1345938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501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2617">
            <a:off x="8504696" y="2247821"/>
            <a:ext cx="1437070" cy="1309040"/>
          </a:xfrm>
          <a:custGeom>
            <a:avLst/>
            <a:gdLst/>
            <a:ahLst/>
            <a:cxnLst/>
            <a:rect r="r" b="b" t="t" l="l"/>
            <a:pathLst>
              <a:path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96809" y="4165092"/>
            <a:ext cx="4868434" cy="190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4899" spc="107">
                <a:solidFill>
                  <a:srgbClr val="000000"/>
                </a:solidFill>
                <a:cs typeface="MigdalHaemeq"/>
              </a:rPr>
              <a:t>דרישות</a:t>
            </a:r>
          </a:p>
          <a:p>
            <a:pPr algn="ctr">
              <a:lnSpc>
                <a:spcPts val="4850"/>
              </a:lnSpc>
            </a:pPr>
            <a:r>
              <a:rPr lang="en-US" sz="4899" spc="107">
                <a:solidFill>
                  <a:srgbClr val="000000"/>
                </a:solidFill>
                <a:latin typeface="MigdalHaemeq"/>
                <a:cs typeface="MigdalHaemeq"/>
              </a:rPr>
              <a:t> מרכזיות-</a:t>
            </a:r>
          </a:p>
          <a:p>
            <a:pPr algn="ctr">
              <a:lnSpc>
                <a:spcPts val="4850"/>
              </a:lnSpc>
            </a:pPr>
            <a:r>
              <a:rPr lang="en-US" sz="4899" spc="107">
                <a:solidFill>
                  <a:srgbClr val="000000"/>
                </a:solidFill>
                <a:cs typeface="MigdalHaemeq"/>
              </a:rPr>
              <a:t>לקוח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64208" y="1893931"/>
            <a:ext cx="3705330" cy="976981"/>
            <a:chOff x="0" y="0"/>
            <a:chExt cx="1066981" cy="2813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6981" cy="281330"/>
            </a:xfrm>
            <a:custGeom>
              <a:avLst/>
              <a:gdLst/>
              <a:ahLst/>
              <a:cxnLst/>
              <a:rect r="r" b="b" t="t" l="l"/>
              <a:pathLst>
                <a:path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39B7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4329888"/>
            <a:ext cx="3740501" cy="911138"/>
            <a:chOff x="0" y="0"/>
            <a:chExt cx="1077109" cy="2623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CF786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26150" y="6685966"/>
            <a:ext cx="3705330" cy="956919"/>
            <a:chOff x="0" y="0"/>
            <a:chExt cx="1066981" cy="2755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6981" cy="275553"/>
            </a:xfrm>
            <a:custGeom>
              <a:avLst/>
              <a:gdLst/>
              <a:ahLst/>
              <a:cxnLst/>
              <a:rect r="r" b="b" t="t" l="l"/>
              <a:pathLst>
                <a:path h="275553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A7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066981" cy="246978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90807" y="1893931"/>
            <a:ext cx="3740501" cy="911138"/>
            <a:chOff x="0" y="0"/>
            <a:chExt cx="1077109" cy="2623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CF786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53970" y="4320363"/>
            <a:ext cx="3705330" cy="956919"/>
            <a:chOff x="0" y="0"/>
            <a:chExt cx="1066981" cy="2755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6981" cy="275553"/>
            </a:xfrm>
            <a:custGeom>
              <a:avLst/>
              <a:gdLst/>
              <a:ahLst/>
              <a:cxnLst/>
              <a:rect r="r" b="b" t="t" l="l"/>
              <a:pathLst>
                <a:path h="275553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A735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1066981" cy="246978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12701" y="6685966"/>
            <a:ext cx="3705330" cy="976981"/>
            <a:chOff x="0" y="0"/>
            <a:chExt cx="1066981" cy="2813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6981" cy="281330"/>
            </a:xfrm>
            <a:custGeom>
              <a:avLst/>
              <a:gdLst/>
              <a:ahLst/>
              <a:cxnLst/>
              <a:rect r="r" b="b" t="t" l="l"/>
              <a:pathLst>
                <a:path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58C6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643804">
            <a:off x="10477014" y="2895848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0" y="0"/>
                </a:lnTo>
                <a:lnTo>
                  <a:pt x="2196190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54782" y="4562966"/>
            <a:ext cx="3088337" cy="43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Nehama"/>
                <a:cs typeface="Nehama"/>
              </a:rPr>
              <a:t> הרשמה והתחברות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25720" y="2190135"/>
            <a:ext cx="3088337" cy="43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cs typeface="Nehama"/>
              </a:rPr>
              <a:t>היסטורית הזמנות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64208" y="3002558"/>
            <a:ext cx="4005500" cy="6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לא פונקציונאלי- התאמה פונקציונאלית</a:t>
            </a:r>
          </a:p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cs typeface="Secular One"/>
              </a:rPr>
              <a:t>הלקוח יכול לראות את היסטורית ההזמנות שלו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34647" y="6990325"/>
            <a:ext cx="3088337" cy="43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Nehama"/>
                <a:cs typeface="Nehama"/>
              </a:rPr>
              <a:t> פרופיל לקוח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79563" y="4589302"/>
            <a:ext cx="3088337" cy="43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Nehama"/>
                <a:cs typeface="Nehama"/>
              </a:rPr>
              <a:t> צפייה בסל הקניות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71113" y="1919480"/>
            <a:ext cx="3088337" cy="83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cs typeface="Nehama"/>
              </a:rPr>
              <a:t>הוספת מוצרים לסל הקניות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14396" y="7012522"/>
            <a:ext cx="3088337" cy="43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Nehama"/>
                <a:cs typeface="Nehama"/>
              </a:rPr>
              <a:t> סטטוס הזמנה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204962">
            <a:off x="11333721" y="4479549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0" y="0"/>
                </a:lnTo>
                <a:lnTo>
                  <a:pt x="2196190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543996">
            <a:off x="10606292" y="6494174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0" y="0"/>
                </a:lnTo>
                <a:lnTo>
                  <a:pt x="2196190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8767587">
            <a:off x="5953077" y="3012795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366412">
            <a:off x="4870860" y="4744070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9139054">
            <a:off x="5920775" y="6494174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8261386">
            <a:off x="8672556" y="6509905"/>
            <a:ext cx="1437070" cy="1309040"/>
          </a:xfrm>
          <a:custGeom>
            <a:avLst/>
            <a:gdLst/>
            <a:ahLst/>
            <a:cxnLst/>
            <a:rect r="r" b="b" t="t" l="l"/>
            <a:pathLst>
              <a:path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28700" y="5374377"/>
            <a:ext cx="4005500" cy="8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פונקציונאליות- מידע</a:t>
            </a:r>
          </a:p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הרשמה: פרטיים אישיים – שם מלא, מס' טלפון ומייל. התחברות: שם משתמש וסיסמא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26150" y="7804810"/>
            <a:ext cx="4005500" cy="6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פונקציונאליות- מידע</a:t>
            </a:r>
          </a:p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מוצגים לו המוצרים שהוא יכול לרכוש. הלקוח ממלא סל קניות ושולח את ההזמנה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12532" y="2921392"/>
            <a:ext cx="4005500" cy="105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פונקציונאלי- מידע</a:t>
            </a:r>
          </a:p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הלקוח רואה את המוצרים ויכול להוסיפם לסל הקניות שלו. בהתאם למוצרים שבחר, מלאי המוצרים מתעדכן . ההזמנות מתקבלות אצל המוכרים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53800" y="5493614"/>
            <a:ext cx="4005500" cy="8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פונקציונאלי- מידע</a:t>
            </a:r>
          </a:p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בתצוגת סל הקניות מופיעים המוצרים והכמויות שנבחרו. ניתן גם להסיר מוצר באופן מוחלט מסל הקניות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945303" y="7804810"/>
            <a:ext cx="4005500" cy="6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פונקציונאלי- מידע</a:t>
            </a:r>
          </a:p>
          <a:p>
            <a:pPr marL="343422" indent="-171711" lvl="1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Secular One"/>
                <a:cs typeface="Secular One"/>
              </a:rPr>
              <a:t>הלקוח יכול לראות האם ההזמנה שלו נשלחה ואישור שהתשלום בו צע.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43687" y="3070778"/>
            <a:ext cx="13235332" cy="1771044"/>
            <a:chOff x="0" y="0"/>
            <a:chExt cx="2602724" cy="3482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8980" y="2663413"/>
            <a:ext cx="13235332" cy="1771044"/>
            <a:chOff x="0" y="0"/>
            <a:chExt cx="2602724" cy="3482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060748" y="847725"/>
            <a:ext cx="461414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ehama"/>
                <a:cs typeface="Nehama"/>
              </a:rPr>
              <a:t>פיצ’רים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55446" y="3185078"/>
            <a:ext cx="10942400" cy="9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1"/>
              </a:lnSpc>
            </a:pPr>
            <a:r>
              <a:rPr lang="en-US" sz="7001">
                <a:solidFill>
                  <a:srgbClr val="000000"/>
                </a:solidFill>
                <a:cs typeface="Afarsek Bold"/>
              </a:rPr>
              <a:t>סטטוס הזמנה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743687" y="5787858"/>
            <a:ext cx="13235332" cy="1771044"/>
            <a:chOff x="0" y="0"/>
            <a:chExt cx="2602724" cy="3482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308980" y="5380492"/>
            <a:ext cx="13235332" cy="1771044"/>
            <a:chOff x="0" y="0"/>
            <a:chExt cx="2602724" cy="3482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672800" y="5883108"/>
            <a:ext cx="10942400" cy="89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501">
                <a:solidFill>
                  <a:srgbClr val="000000"/>
                </a:solidFill>
                <a:cs typeface="Afarsek Bold"/>
              </a:rPr>
              <a:t>העלאת תמונה מתוך הדרייב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-4175185" y="9827123"/>
            <a:ext cx="10942400" cy="33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401">
                <a:solidFill>
                  <a:srgbClr val="000000"/>
                </a:solidFill>
                <a:latin typeface="Afarsek Bold"/>
                <a:cs typeface="Afarsek Bold"/>
              </a:rPr>
              <a:t>הדגמות בהמשך*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10954" y="5452600"/>
            <a:ext cx="3202063" cy="4114800"/>
          </a:xfrm>
          <a:custGeom>
            <a:avLst/>
            <a:gdLst/>
            <a:ahLst/>
            <a:cxnLst/>
            <a:rect r="r" b="b" t="t" l="l"/>
            <a:pathLst>
              <a:path h="4114800" w="3202063">
                <a:moveTo>
                  <a:pt x="0" y="0"/>
                </a:moveTo>
                <a:lnTo>
                  <a:pt x="3202063" y="0"/>
                </a:lnTo>
                <a:lnTo>
                  <a:pt x="32020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7237" y="5452600"/>
            <a:ext cx="3202063" cy="4114800"/>
          </a:xfrm>
          <a:custGeom>
            <a:avLst/>
            <a:gdLst/>
            <a:ahLst/>
            <a:cxnLst/>
            <a:rect r="r" b="b" t="t" l="l"/>
            <a:pathLst>
              <a:path h="4114800" w="3202063">
                <a:moveTo>
                  <a:pt x="0" y="0"/>
                </a:moveTo>
                <a:lnTo>
                  <a:pt x="3202063" y="0"/>
                </a:lnTo>
                <a:lnTo>
                  <a:pt x="32020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70578" y="2450310"/>
            <a:ext cx="6284878" cy="2835337"/>
          </a:xfrm>
          <a:custGeom>
            <a:avLst/>
            <a:gdLst/>
            <a:ahLst/>
            <a:cxnLst/>
            <a:rect r="r" b="b" t="t" l="l"/>
            <a:pathLst>
              <a:path h="2835337" w="6284878">
                <a:moveTo>
                  <a:pt x="0" y="0"/>
                </a:moveTo>
                <a:lnTo>
                  <a:pt x="6284877" y="0"/>
                </a:lnTo>
                <a:lnTo>
                  <a:pt x="6284877" y="2835337"/>
                </a:lnTo>
                <a:lnTo>
                  <a:pt x="0" y="283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165" y="7376883"/>
            <a:ext cx="2194835" cy="2509686"/>
          </a:xfrm>
          <a:custGeom>
            <a:avLst/>
            <a:gdLst/>
            <a:ahLst/>
            <a:cxnLst/>
            <a:rect r="r" b="b" t="t" l="l"/>
            <a:pathLst>
              <a:path h="2509686" w="2194835">
                <a:moveTo>
                  <a:pt x="0" y="0"/>
                </a:moveTo>
                <a:lnTo>
                  <a:pt x="2194834" y="0"/>
                </a:lnTo>
                <a:lnTo>
                  <a:pt x="2194834" y="2509686"/>
                </a:lnTo>
                <a:lnTo>
                  <a:pt x="0" y="250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488825" y="1775900"/>
            <a:ext cx="6359991" cy="5734100"/>
            <a:chOff x="0" y="0"/>
            <a:chExt cx="1675059" cy="15102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5059" cy="1510216"/>
            </a:xfrm>
            <a:custGeom>
              <a:avLst/>
              <a:gdLst/>
              <a:ahLst/>
              <a:cxnLst/>
              <a:rect r="r" b="b" t="t" l="l"/>
              <a:pathLst>
                <a:path h="1510216" w="1675059">
                  <a:moveTo>
                    <a:pt x="62082" y="0"/>
                  </a:moveTo>
                  <a:lnTo>
                    <a:pt x="1612978" y="0"/>
                  </a:lnTo>
                  <a:cubicBezTo>
                    <a:pt x="1629443" y="0"/>
                    <a:pt x="1645234" y="6541"/>
                    <a:pt x="1656876" y="18183"/>
                  </a:cubicBezTo>
                  <a:cubicBezTo>
                    <a:pt x="1668519" y="29826"/>
                    <a:pt x="1675059" y="45616"/>
                    <a:pt x="1675059" y="62082"/>
                  </a:cubicBezTo>
                  <a:lnTo>
                    <a:pt x="1675059" y="1448134"/>
                  </a:lnTo>
                  <a:cubicBezTo>
                    <a:pt x="1675059" y="1482421"/>
                    <a:pt x="1647265" y="1510216"/>
                    <a:pt x="1612978" y="1510216"/>
                  </a:cubicBezTo>
                  <a:lnTo>
                    <a:pt x="62082" y="1510216"/>
                  </a:lnTo>
                  <a:cubicBezTo>
                    <a:pt x="27795" y="1510216"/>
                    <a:pt x="0" y="1482421"/>
                    <a:pt x="0" y="1448134"/>
                  </a:cubicBezTo>
                  <a:lnTo>
                    <a:pt x="0" y="62082"/>
                  </a:lnTo>
                  <a:cubicBezTo>
                    <a:pt x="0" y="27795"/>
                    <a:pt x="27795" y="0"/>
                    <a:pt x="62082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675059" cy="1481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94501" y="22717"/>
            <a:ext cx="10593499" cy="242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cs typeface="MigdalHaemeq"/>
              </a:rPr>
              <a:t>מבנה המערכת בפועל ומיקום חלקיה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7215" y="2930502"/>
            <a:ext cx="5011602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Quicksand Bold"/>
                <a:cs typeface="Quicksand Bold"/>
              </a:rPr>
              <a:t>השתמשנו בfirebase כדי לשמור את הנתונים שלנו ,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Quicksand Bold"/>
                <a:cs typeface="Quicksand Bold"/>
              </a:rPr>
              <a:t>יש לנו 2 collections מרכזיים אחד ללקוחות ואחד למוכרים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86686" y="6812817"/>
            <a:ext cx="2943166" cy="238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1963">
                <a:solidFill>
                  <a:srgbClr val="000000"/>
                </a:solidFill>
                <a:latin typeface="Quicksand Bold"/>
                <a:cs typeface="Quicksand Bold"/>
              </a:rPr>
              <a:t>הcollection של הלקוחות מכיל את כל הרשומות של הלקוחות, לכל לקוח שומרים את הפרטים שלו ו2 collections המייצגים את עגלת הקניות ואת ההזמנות שלו.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23703" y="1886648"/>
            <a:ext cx="5490235" cy="549023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305" t="0" r="-8526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40402" y="6812817"/>
            <a:ext cx="2943166" cy="238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1963">
                <a:solidFill>
                  <a:srgbClr val="000000"/>
                </a:solidFill>
                <a:latin typeface="Quicksand Bold"/>
                <a:cs typeface="Quicksand Bold"/>
              </a:rPr>
              <a:t>הcollection של המוכרים מכיל את כל הרשומות של המוכרים, לכל מוכר שומרים את הפרטים שלו ו2 collections המייצגים את ההזמנות שעשו אליו ואת המוצרים שלו.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86276" y="7878010"/>
            <a:ext cx="4701724" cy="2222633"/>
          </a:xfrm>
          <a:custGeom>
            <a:avLst/>
            <a:gdLst/>
            <a:ahLst/>
            <a:cxnLst/>
            <a:rect r="r" b="b" t="t" l="l"/>
            <a:pathLst>
              <a:path h="2222633" w="4701724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00" y="0"/>
            <a:ext cx="7315200" cy="2524461"/>
          </a:xfrm>
          <a:custGeom>
            <a:avLst/>
            <a:gdLst/>
            <a:ahLst/>
            <a:cxnLst/>
            <a:rect r="r" b="b" t="t" l="l"/>
            <a:pathLst>
              <a:path h="2524461" w="7315200">
                <a:moveTo>
                  <a:pt x="0" y="0"/>
                </a:moveTo>
                <a:lnTo>
                  <a:pt x="7315200" y="0"/>
                </a:lnTo>
                <a:lnTo>
                  <a:pt x="7315200" y="2524461"/>
                </a:lnTo>
                <a:lnTo>
                  <a:pt x="0" y="25244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4256" y="643755"/>
            <a:ext cx="16899489" cy="8994239"/>
          </a:xfrm>
          <a:custGeom>
            <a:avLst/>
            <a:gdLst/>
            <a:ahLst/>
            <a:cxnLst/>
            <a:rect r="r" b="b" t="t" l="l"/>
            <a:pathLst>
              <a:path h="8994239" w="16899489">
                <a:moveTo>
                  <a:pt x="0" y="0"/>
                </a:moveTo>
                <a:lnTo>
                  <a:pt x="16899488" y="0"/>
                </a:lnTo>
                <a:lnTo>
                  <a:pt x="16899488" y="8994238"/>
                </a:lnTo>
                <a:lnTo>
                  <a:pt x="0" y="89942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4581" y="4151117"/>
            <a:ext cx="208463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latin typeface="Trocchi"/>
              </a:rPr>
              <a:t>collections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של המוכרים והלקוחות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75981" y="3882512"/>
            <a:ext cx="189398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רשומות של המוכרים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22667" y="6451919"/>
            <a:ext cx="162907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השדות של המוכר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0904" y="2587299"/>
            <a:ext cx="2071092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latin typeface="Trocchi"/>
              </a:rPr>
              <a:t>collections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D5545"/>
                </a:solidFill>
                <a:cs typeface="Trocchi"/>
              </a:rPr>
              <a:t>של ההזמנות והמוצרים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4256" y="114165"/>
            <a:ext cx="1103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AD5545"/>
                </a:solidFill>
                <a:latin typeface="Abril Fatface"/>
              </a:rPr>
              <a:t>Seller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DAF9hFol44o</dc:identifier>
  <dcterms:modified xsi:type="dcterms:W3CDTF">2011-08-01T06:04:30Z</dcterms:modified>
  <cp:revision>1</cp:revision>
  <dc:title>t</dc:title>
</cp:coreProperties>
</file>